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6"/>
  </p:notesMasterIdLst>
  <p:sldIdLst>
    <p:sldId id="256" r:id="rId2"/>
    <p:sldId id="285" r:id="rId3"/>
    <p:sldId id="257" r:id="rId4"/>
    <p:sldId id="258" r:id="rId5"/>
    <p:sldId id="259" r:id="rId6"/>
    <p:sldId id="298" r:id="rId7"/>
    <p:sldId id="261" r:id="rId8"/>
    <p:sldId id="278" r:id="rId9"/>
    <p:sldId id="279" r:id="rId10"/>
    <p:sldId id="280" r:id="rId11"/>
    <p:sldId id="281" r:id="rId12"/>
    <p:sldId id="282" r:id="rId13"/>
    <p:sldId id="284" r:id="rId14"/>
    <p:sldId id="929" r:id="rId15"/>
    <p:sldId id="930" r:id="rId16"/>
    <p:sldId id="931" r:id="rId17"/>
    <p:sldId id="932" r:id="rId18"/>
    <p:sldId id="933" r:id="rId19"/>
    <p:sldId id="934" r:id="rId20"/>
    <p:sldId id="262" r:id="rId21"/>
    <p:sldId id="263" r:id="rId22"/>
    <p:sldId id="264" r:id="rId23"/>
    <p:sldId id="265" r:id="rId24"/>
    <p:sldId id="267" r:id="rId25"/>
    <p:sldId id="928" r:id="rId26"/>
    <p:sldId id="269" r:id="rId27"/>
    <p:sldId id="270" r:id="rId28"/>
    <p:sldId id="273" r:id="rId29"/>
    <p:sldId id="296" r:id="rId30"/>
    <p:sldId id="927" r:id="rId31"/>
    <p:sldId id="299" r:id="rId32"/>
    <p:sldId id="291" r:id="rId33"/>
    <p:sldId id="287" r:id="rId34"/>
    <p:sldId id="286" r:id="rId35"/>
    <p:sldId id="288" r:id="rId36"/>
    <p:sldId id="289" r:id="rId37"/>
    <p:sldId id="290" r:id="rId38"/>
    <p:sldId id="275" r:id="rId39"/>
    <p:sldId id="276" r:id="rId40"/>
    <p:sldId id="274" r:id="rId41"/>
    <p:sldId id="292" r:id="rId42"/>
    <p:sldId id="293" r:id="rId43"/>
    <p:sldId id="277" r:id="rId44"/>
    <p:sldId id="294" r:id="rId45"/>
  </p:sldIdLst>
  <p:sldSz cx="18288000" cy="10287000"/>
  <p:notesSz cx="6858000" cy="9144000"/>
  <p:embeddedFontLst>
    <p:embeddedFont>
      <p:font typeface="Archivo Black" panose="020B0604020202020204" charset="0"/>
      <p:regular r:id="rId47"/>
    </p:embeddedFont>
    <p:embeddedFont>
      <p:font typeface="Montserrat Classic" panose="020B0604020202020204" charset="0"/>
      <p:regular r:id="rId48"/>
    </p:embeddedFont>
    <p:embeddedFont>
      <p:font typeface="Montserrat Classic Bold" panose="020B0604020202020204" charset="0"/>
      <p:regular r:id="rId49"/>
    </p:embeddedFont>
    <p:embeddedFont>
      <p:font typeface="Montserrat ExtraBold" panose="00000900000000000000" pitchFamily="2" charset="0"/>
      <p:bold r:id="rId50"/>
    </p:embeddedFont>
    <p:embeddedFont>
      <p:font typeface="Montserrat Light" panose="00000400000000000000" pitchFamily="2" charset="0"/>
      <p:regular r:id="rId51"/>
      <p:italic r:id="rId52"/>
    </p:embeddedFont>
    <p:embeddedFont>
      <p:font typeface="Montserrat Light Bold" panose="020B0604020202020204" charset="0"/>
      <p:regular r:id="rId53"/>
    </p:embeddedFont>
    <p:embeddedFont>
      <p:font typeface="Montserrat Light Italics" panose="020B0604020202020204" charset="0"/>
      <p:regular r:id="rId54"/>
    </p:embeddedFont>
    <p:embeddedFont>
      <p:font typeface="Open Sauce" panose="020B0604020202020204" charset="0"/>
      <p:regular r:id="rId55"/>
    </p:embeddedFont>
    <p:embeddedFont>
      <p:font typeface="Open Sauce Bold" panose="020B0604020202020204" charset="0"/>
      <p:regular r:id="rId56"/>
    </p:embeddedFont>
    <p:embeddedFont>
      <p:font typeface="Segoe UI" panose="020B0502040204020203" pitchFamily="34" charset="0"/>
      <p:regular r:id="rId57"/>
      <p:bold r:id="rId58"/>
      <p:italic r:id="rId59"/>
      <p:boldItalic r:id="rId60"/>
    </p:embeddedFont>
    <p:embeddedFont>
      <p:font typeface="Source Sans Pro" panose="020B0503030403020204" pitchFamily="34" charset="0"/>
      <p:regular r:id="rId61"/>
      <p:bold r:id="rId62"/>
      <p:italic r:id="rId63"/>
      <p:boldItalic r:id="rId6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0751" autoAdjust="0"/>
  </p:normalViewPr>
  <p:slideViewPr>
    <p:cSldViewPr>
      <p:cViewPr varScale="1">
        <p:scale>
          <a:sx n="60" d="100"/>
          <a:sy n="60" d="100"/>
        </p:scale>
        <p:origin x="137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font" Target="fonts/font17.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1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25.04.2025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As </a:t>
            </a:r>
            <a:r>
              <a:rPr lang="en-US" dirty="0" err="1"/>
              <a:t>Partipants</a:t>
            </a:r>
            <a:r>
              <a:rPr lang="en-US" dirty="0"/>
              <a:t> move from break into this session </a:t>
            </a:r>
            <a:r>
              <a:rPr lang="en-US" dirty="0" err="1"/>
              <a:t>facilators</a:t>
            </a:r>
            <a:r>
              <a:rPr lang="en-US" dirty="0"/>
              <a:t> should encourage folks ind. to log into the </a:t>
            </a:r>
            <a:r>
              <a:rPr lang="en-US" dirty="0" err="1"/>
              <a:t>polleverwhere</a:t>
            </a:r>
            <a:r>
              <a:rPr lang="en-US" dirty="0"/>
              <a:t> and respond to the survey so it does not take as long to complete during the session.</a:t>
            </a:r>
          </a:p>
          <a:p>
            <a:endParaRPr lang="en-US" dirty="0"/>
          </a:p>
          <a:p>
            <a:r>
              <a:rPr lang="en-US" dirty="0"/>
              <a:t>In Introduction to RJ important to explain that  this conference is about restorative justice for victims of violent crime. But it is controversial to take this approach so respect that those just learning might reject this as an option for HT. </a:t>
            </a:r>
          </a:p>
          <a:p>
            <a:endParaRPr lang="en-US" dirty="0"/>
          </a:p>
          <a:p>
            <a:r>
              <a:rPr lang="en-US" dirty="0"/>
              <a:t>Want this to be a Brave Space as discussed in community agreements to share real thoughts!</a:t>
            </a:r>
          </a:p>
          <a:p>
            <a:endParaRPr lang="en-US" dirty="0"/>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3366147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It is important to introduce at the very beginning that RJ is for the trafficker its not a diversion program. It is an alternative to incarceration. Under this model both Survivor and responsible person receive support to prevent harm</a:t>
            </a:r>
          </a:p>
          <a:p>
            <a:endParaRPr lang="en-US" dirty="0"/>
          </a:p>
          <a:p>
            <a:r>
              <a:rPr lang="en-US" dirty="0"/>
              <a:t>Introduce Def. RP as the accountable party—IE trafficker/offender/abuser/ other words but in RJ process commonly use RP.</a:t>
            </a:r>
          </a:p>
          <a:p>
            <a:endParaRPr lang="en-US" dirty="0"/>
          </a:p>
          <a:p>
            <a:r>
              <a:rPr lang="en-US" dirty="0"/>
              <a:t>Ask</a:t>
            </a:r>
            <a:r>
              <a:rPr lang="en-US" baseline="0" dirty="0"/>
              <a:t> group to log into </a:t>
            </a:r>
            <a:r>
              <a:rPr lang="en-US" baseline="0" dirty="0" err="1"/>
              <a:t>polleve</a:t>
            </a:r>
            <a:r>
              <a:rPr lang="en-US" baseline="0" dirty="0"/>
              <a:t> and answer this second round of questions which should help answer why you personally might be for or against this—focus on what they personally believe and no right or wrong answer—please respond truthfully!:</a:t>
            </a:r>
          </a:p>
          <a:p>
            <a:r>
              <a:rPr lang="en-US" baseline="0" dirty="0"/>
              <a:t>I personally haves had a goods experience with criminal Juctice System? Yes/NO</a:t>
            </a:r>
          </a:p>
          <a:p>
            <a:r>
              <a:rPr lang="en-US" dirty="0"/>
              <a:t>I personally I believe the main goal of the</a:t>
            </a:r>
            <a:r>
              <a:rPr lang="en-US" baseline="0" dirty="0"/>
              <a:t> criminal system should be to punish people?</a:t>
            </a:r>
          </a:p>
          <a:p>
            <a:r>
              <a:rPr lang="en-US" baseline="0" dirty="0"/>
              <a:t>I personally believe main goal of the criminal system should be to prevent harm?</a:t>
            </a:r>
          </a:p>
          <a:p>
            <a:r>
              <a:rPr lang="en-US" baseline="0" dirty="0"/>
              <a:t>In one word describe how you  feel about the criminal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 personally believe the criminal system prevents trafficking?</a:t>
            </a:r>
          </a:p>
          <a:p>
            <a:endParaRPr lang="en-US" baseline="0" dirty="0"/>
          </a:p>
          <a:p>
            <a:r>
              <a:rPr lang="en-US" baseline="0" dirty="0"/>
              <a:t>This poll allows the facilitators to get a sense of where the group is at and also documents good data on survivor perspectives pre-conf.</a:t>
            </a:r>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2040515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SJI RJ conference Poll #2--Sense of Justice
https://www.polleverywhere.com/surveys/st1SFdNKROzGAsMQ05fAo?display_state=chart&amp;activity_state=opened&amp;state=opened&amp;flow=Engagement&amp;onscreen=persist</a:t>
            </a:r>
          </a:p>
        </p:txBody>
      </p:sp>
      <p:sp>
        <p:nvSpPr>
          <p:cNvPr id="4" name="Slide Number Placeholder 3"/>
          <p:cNvSpPr>
            <a:spLocks noGrp="1"/>
          </p:cNvSpPr>
          <p:nvPr>
            <p:ph type="sldNum" sz="quarter" idx="5"/>
          </p:nvPr>
        </p:nvSpPr>
        <p:spPr/>
        <p:txBody>
          <a:bodyPr/>
          <a:lstStyle/>
          <a:p>
            <a:fld id="{871B2431-D351-4C6E-A3CF-9DFAC0E3E050}" type="slidenum">
              <a:rPr lang="cs-CZ" smtClean="0"/>
              <a:t>14</a:t>
            </a:fld>
            <a:endParaRPr lang="cs-CZ"/>
          </a:p>
        </p:txBody>
      </p:sp>
      <p:sp>
        <p:nvSpPr>
          <p:cNvPr id="5" name="TextBox 4">
            <a:extLst>
              <a:ext uri="{FF2B5EF4-FFF2-40B4-BE49-F238E27FC236}">
                <a16:creationId xmlns:a16="http://schemas.microsoft.com/office/drawing/2014/main" id="{80D7D03A-61B1-AD64-04F4-6F756D6AA125}"/>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798525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I personally haves had a good experience with the criminal system?
https://www.polleverywhere.com/multiple_choice_polls/T2M5R7GMV0WxbqMLh0djY?display_state=chart&amp;activity_state=opened&amp;state=opened&amp;flow=Engagement&amp;onscreen=persist&amp;hide=instructions</a:t>
            </a:r>
          </a:p>
        </p:txBody>
      </p:sp>
      <p:sp>
        <p:nvSpPr>
          <p:cNvPr id="4" name="Slide Number Placeholder 3"/>
          <p:cNvSpPr>
            <a:spLocks noGrp="1"/>
          </p:cNvSpPr>
          <p:nvPr>
            <p:ph type="sldNum" sz="quarter" idx="5"/>
          </p:nvPr>
        </p:nvSpPr>
        <p:spPr/>
        <p:txBody>
          <a:bodyPr/>
          <a:lstStyle/>
          <a:p>
            <a:fld id="{871B2431-D351-4C6E-A3CF-9DFAC0E3E050}" type="slidenum">
              <a:rPr lang="cs-CZ" smtClean="0"/>
              <a:t>15</a:t>
            </a:fld>
            <a:endParaRPr lang="cs-CZ"/>
          </a:p>
        </p:txBody>
      </p:sp>
      <p:sp>
        <p:nvSpPr>
          <p:cNvPr id="5" name="TextBox 4">
            <a:extLst>
              <a:ext uri="{FF2B5EF4-FFF2-40B4-BE49-F238E27FC236}">
                <a16:creationId xmlns:a16="http://schemas.microsoft.com/office/drawing/2014/main" id="{A49A0DCC-9609-9F3C-A3AE-07ECE14CDFEF}"/>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012905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I personally believe that the main goal of the criminal system should be to punish people?
https://www.polleverywhere.com/multiple_choice_polls/cJHEHeQWIEdJVyxdsyLsM?display_state=chart&amp;activity_state=opened&amp;state=opened&amp;flow=Engagement&amp;onscreen=persist&amp;hide=instructions</a:t>
            </a:r>
          </a:p>
        </p:txBody>
      </p:sp>
      <p:sp>
        <p:nvSpPr>
          <p:cNvPr id="4" name="Slide Number Placeholder 3"/>
          <p:cNvSpPr>
            <a:spLocks noGrp="1"/>
          </p:cNvSpPr>
          <p:nvPr>
            <p:ph type="sldNum" sz="quarter" idx="5"/>
          </p:nvPr>
        </p:nvSpPr>
        <p:spPr/>
        <p:txBody>
          <a:bodyPr/>
          <a:lstStyle/>
          <a:p>
            <a:fld id="{871B2431-D351-4C6E-A3CF-9DFAC0E3E050}" type="slidenum">
              <a:rPr lang="cs-CZ" smtClean="0"/>
              <a:t>16</a:t>
            </a:fld>
            <a:endParaRPr lang="cs-CZ"/>
          </a:p>
        </p:txBody>
      </p:sp>
      <p:sp>
        <p:nvSpPr>
          <p:cNvPr id="5" name="TextBox 4">
            <a:extLst>
              <a:ext uri="{FF2B5EF4-FFF2-40B4-BE49-F238E27FC236}">
                <a16:creationId xmlns:a16="http://schemas.microsoft.com/office/drawing/2014/main" id="{1D4E3781-BA57-37B2-EFC5-054D4FBDC20E}"/>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719206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I personally believe the main goal of the criminal system should be to prevent harm?
https://www.polleverywhere.com/multiple_choice_polls/qEV5BWyWplUZz4FRh5M98?display_state=chart&amp;activity_state=opened&amp;state=opened&amp;flow=Engagement&amp;onscreen=persist&amp;hide=instructions</a:t>
            </a:r>
          </a:p>
        </p:txBody>
      </p:sp>
      <p:sp>
        <p:nvSpPr>
          <p:cNvPr id="4" name="Slide Number Placeholder 3"/>
          <p:cNvSpPr>
            <a:spLocks noGrp="1"/>
          </p:cNvSpPr>
          <p:nvPr>
            <p:ph type="sldNum" sz="quarter" idx="5"/>
          </p:nvPr>
        </p:nvSpPr>
        <p:spPr/>
        <p:txBody>
          <a:bodyPr/>
          <a:lstStyle/>
          <a:p>
            <a:fld id="{871B2431-D351-4C6E-A3CF-9DFAC0E3E050}" type="slidenum">
              <a:rPr lang="cs-CZ" smtClean="0"/>
              <a:t>17</a:t>
            </a:fld>
            <a:endParaRPr lang="cs-CZ"/>
          </a:p>
        </p:txBody>
      </p:sp>
      <p:sp>
        <p:nvSpPr>
          <p:cNvPr id="5" name="TextBox 4">
            <a:extLst>
              <a:ext uri="{FF2B5EF4-FFF2-40B4-BE49-F238E27FC236}">
                <a16:creationId xmlns:a16="http://schemas.microsoft.com/office/drawing/2014/main" id="{7CD6135E-575B-AC58-0D2A-23E6BADFDDC8}"/>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251477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In one word I would describe the current criminal system as ......
https://www.polleverywhere.com/free_text_polls/j64k8GWuS086KnCxmHC0k?display_state=chart&amp;activity_state=opened&amp;state=opened&amp;flow=Engagement&amp;onscreen=persist&amp;hide=instructions</a:t>
            </a:r>
          </a:p>
        </p:txBody>
      </p:sp>
      <p:sp>
        <p:nvSpPr>
          <p:cNvPr id="4" name="Slide Number Placeholder 3"/>
          <p:cNvSpPr>
            <a:spLocks noGrp="1"/>
          </p:cNvSpPr>
          <p:nvPr>
            <p:ph type="sldNum" sz="quarter" idx="5"/>
          </p:nvPr>
        </p:nvSpPr>
        <p:spPr/>
        <p:txBody>
          <a:bodyPr/>
          <a:lstStyle/>
          <a:p>
            <a:fld id="{871B2431-D351-4C6E-A3CF-9DFAC0E3E050}" type="slidenum">
              <a:rPr lang="cs-CZ" smtClean="0"/>
              <a:t>18</a:t>
            </a:fld>
            <a:endParaRPr lang="cs-CZ"/>
          </a:p>
        </p:txBody>
      </p:sp>
      <p:sp>
        <p:nvSpPr>
          <p:cNvPr id="5" name="TextBox 4">
            <a:extLst>
              <a:ext uri="{FF2B5EF4-FFF2-40B4-BE49-F238E27FC236}">
                <a16:creationId xmlns:a16="http://schemas.microsoft.com/office/drawing/2014/main" id="{CC031BFC-2A97-5BAF-FE0E-C322C6AFAD2C}"/>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957027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I personally believe the current criminal system approach helps to prevent human trafficking
https://www.polleverywhere.com/multiple_choice_polls/aXKRAszu0AfrdsMbO89nM?display_state=chart&amp;activity_state=opened&amp;state=opened&amp;flow=Engagement&amp;onscreen=persist&amp;hide=instructions</a:t>
            </a:r>
          </a:p>
        </p:txBody>
      </p:sp>
      <p:sp>
        <p:nvSpPr>
          <p:cNvPr id="4" name="Slide Number Placeholder 3"/>
          <p:cNvSpPr>
            <a:spLocks noGrp="1"/>
          </p:cNvSpPr>
          <p:nvPr>
            <p:ph type="sldNum" sz="quarter" idx="5"/>
          </p:nvPr>
        </p:nvSpPr>
        <p:spPr/>
        <p:txBody>
          <a:bodyPr/>
          <a:lstStyle/>
          <a:p>
            <a:fld id="{871B2431-D351-4C6E-A3CF-9DFAC0E3E050}" type="slidenum">
              <a:rPr lang="cs-CZ" smtClean="0"/>
              <a:t>19</a:t>
            </a:fld>
            <a:endParaRPr lang="cs-CZ"/>
          </a:p>
        </p:txBody>
      </p:sp>
      <p:sp>
        <p:nvSpPr>
          <p:cNvPr id="5" name="TextBox 4">
            <a:extLst>
              <a:ext uri="{FF2B5EF4-FFF2-40B4-BE49-F238E27FC236}">
                <a16:creationId xmlns:a16="http://schemas.microsoft.com/office/drawing/2014/main" id="{484B724F-25AD-8121-5148-EB7AF192A0F6}"/>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838189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Ask</a:t>
            </a:r>
            <a:r>
              <a:rPr lang="en-US" baseline="0" dirty="0"/>
              <a:t> question of group</a:t>
            </a:r>
          </a:p>
          <a:p>
            <a:r>
              <a:rPr lang="en-US" baseline="0" dirty="0"/>
              <a:t>Agree Disagree</a:t>
            </a:r>
          </a:p>
          <a:p>
            <a:r>
              <a:rPr lang="en-US" baseline="0" dirty="0"/>
              <a:t>I personally haves had a goods experience with criminal Justicce System?</a:t>
            </a:r>
          </a:p>
          <a:p>
            <a:r>
              <a:rPr lang="en-US" dirty="0"/>
              <a:t>I believe the main goal of the</a:t>
            </a:r>
            <a:r>
              <a:rPr lang="en-US" baseline="0" dirty="0"/>
              <a:t> criminal system is to punish people?</a:t>
            </a:r>
          </a:p>
          <a:p>
            <a:r>
              <a:rPr lang="en-US" baseline="0" dirty="0"/>
              <a:t>I believe main goal of the criminal system should be to prevent harm?</a:t>
            </a:r>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t>20</a:t>
            </a:fld>
            <a:endParaRPr lang="cs-CZ"/>
          </a:p>
        </p:txBody>
      </p:sp>
    </p:spTree>
    <p:extLst>
      <p:ext uri="{BB962C8B-B14F-4D97-AF65-F5344CB8AC3E}">
        <p14:creationId xmlns:p14="http://schemas.microsoft.com/office/powerpoint/2010/main" val="3403334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What</a:t>
            </a:r>
            <a:r>
              <a:rPr lang="en-US" baseline="0" dirty="0"/>
              <a:t> we hear about the current legal system</a:t>
            </a:r>
          </a:p>
          <a:p>
            <a:r>
              <a:rPr lang="en-US" baseline="0" dirty="0"/>
              <a:t>Arrests-victim is often not informed</a:t>
            </a:r>
          </a:p>
          <a:p>
            <a:r>
              <a:rPr lang="en-US" baseline="0" dirty="0"/>
              <a:t>Arrest may increase safety concern for victim</a:t>
            </a:r>
          </a:p>
          <a:p>
            <a:r>
              <a:rPr lang="en-US" baseline="0" dirty="0"/>
              <a:t>D commonly is  let out on bail/bond –victim haves littles o no say in process</a:t>
            </a:r>
          </a:p>
          <a:p>
            <a:endParaRPr lang="en-US" baseline="0" dirty="0"/>
          </a:p>
          <a:p>
            <a:r>
              <a:rPr lang="en-US" baseline="0" dirty="0"/>
              <a:t>Charging</a:t>
            </a:r>
          </a:p>
          <a:p>
            <a:r>
              <a:rPr lang="en-US" baseline="0" dirty="0"/>
              <a:t>Decision is based on DA or prosecutor not </a:t>
            </a:r>
          </a:p>
          <a:p>
            <a:endParaRPr lang="en-US" baseline="0" dirty="0"/>
          </a:p>
          <a:p>
            <a:r>
              <a:rPr lang="en-US" baseline="0" dirty="0"/>
              <a:t>Hurdles for Victims in Traditional Process</a:t>
            </a:r>
          </a:p>
          <a:p>
            <a:r>
              <a:rPr lang="en-US" baseline="0" dirty="0"/>
              <a:t>No legal counsel on Ds have paid counsel—Victims have no one who counsel them about legal rights/Prosecutors represent the states interest</a:t>
            </a:r>
          </a:p>
          <a:p>
            <a:r>
              <a:rPr lang="en-US" baseline="0" dirty="0"/>
              <a:t>Often Victims have mixed feelings or do not wan to see trafficker go to jail—but forced to be pat of a process they do not determine</a:t>
            </a:r>
          </a:p>
          <a:p>
            <a:r>
              <a:rPr lang="en-US" baseline="0" dirty="0"/>
              <a:t>Many victims can be </a:t>
            </a:r>
            <a:r>
              <a:rPr lang="en-US" baseline="0" dirty="0" err="1"/>
              <a:t>prosectured</a:t>
            </a:r>
            <a:r>
              <a:rPr lang="en-US" baseline="0" dirty="0"/>
              <a:t> as Ds given complex </a:t>
            </a:r>
            <a:r>
              <a:rPr lang="en-US" baseline="0" dirty="0" err="1"/>
              <a:t>dyamcis</a:t>
            </a:r>
            <a:r>
              <a:rPr lang="en-US" baseline="0" dirty="0"/>
              <a:t> in trafficking</a:t>
            </a:r>
          </a:p>
          <a:p>
            <a:r>
              <a:rPr lang="en-US" baseline="0" dirty="0"/>
              <a:t>Constitutional rights are in conflict for Ds and Victims—with Ds rights always taking priority </a:t>
            </a:r>
            <a:r>
              <a:rPr lang="en-US" baseline="0" dirty="0" err="1"/>
              <a:t>bcuase</a:t>
            </a:r>
            <a:r>
              <a:rPr lang="en-US" baseline="0" dirty="0"/>
              <a:t> they risk going to jail.</a:t>
            </a:r>
          </a:p>
          <a:p>
            <a:endParaRPr lang="en-US" baseline="0" dirty="0"/>
          </a:p>
          <a:p>
            <a:endParaRPr lang="en-US" baseline="0"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Definitions come from Rebekah's SAGE Empowerment RJ pager/toolkit (subject to copyright)</a:t>
            </a:r>
          </a:p>
          <a:p>
            <a:r>
              <a:rPr lang="en-US" dirty="0"/>
              <a:t>Focus this conf. is on RJ as TJ is broader and prevention—this</a:t>
            </a:r>
            <a:r>
              <a:rPr lang="en-US" baseline="0" dirty="0"/>
              <a:t> is on ind. Accountability as replacement for criminal response if victim chooses</a:t>
            </a:r>
          </a:p>
          <a:p>
            <a:r>
              <a:rPr lang="en-US" baseline="0" dirty="0"/>
              <a:t>Key elements</a:t>
            </a:r>
          </a:p>
          <a:p>
            <a:r>
              <a:rPr lang="en-US" baseline="0" dirty="0"/>
              <a:t>Victim Choose to participate</a:t>
            </a:r>
          </a:p>
          <a:p>
            <a:r>
              <a:rPr lang="en-US" baseline="0" dirty="0"/>
              <a:t>Then RP choose to partipcate</a:t>
            </a:r>
          </a:p>
          <a:p>
            <a:r>
              <a:rPr lang="en-US" baseline="0" dirty="0"/>
              <a:t>Process with experienced mediators that work ind. With all. Before come together</a:t>
            </a:r>
          </a:p>
          <a:p>
            <a:r>
              <a:rPr lang="en-US" baseline="0" dirty="0"/>
              <a:t>Pre-filing avoids criminal system harms</a:t>
            </a:r>
          </a:p>
          <a:p>
            <a:endParaRPr lang="en-US" baseline="0" dirty="0"/>
          </a:p>
          <a:p>
            <a:r>
              <a:rPr lang="en-US" baseline="0" dirty="0"/>
              <a:t>What is that—prior to criminal charges—PRE Filing is important distinction as one avoids criminal system/other just puts RJ as process AFTER criminal system </a:t>
            </a:r>
            <a:r>
              <a:rPr lang="en-US" baseline="0"/>
              <a:t>taken place.</a:t>
            </a:r>
            <a:endParaRPr lang="en-US" baseline="0" dirty="0"/>
          </a:p>
          <a:p>
            <a:endParaRPr lang="en-US" baseline="0" dirty="0"/>
          </a:p>
          <a:p>
            <a:pPr algn="l" rtl="0" fontAlgn="base"/>
            <a:r>
              <a:rPr lang="en-US" sz="1800" b="0" i="0" u="none" strike="noStrike" dirty="0">
                <a:solidFill>
                  <a:srgbClr val="444444"/>
                </a:solidFill>
                <a:effectLst/>
                <a:latin typeface="Source Sans Pro" panose="020B0503030403020204" pitchFamily="34" charset="0"/>
              </a:rPr>
              <a:t>Restorative justice and transformative justice are two quite different perspectives</a:t>
            </a:r>
            <a:r>
              <a:rPr lang="en-US" sz="1800" b="0" i="0" dirty="0">
                <a:solidFill>
                  <a:srgbClr val="000000"/>
                </a:solidFill>
                <a:effectLst/>
                <a:latin typeface="Source Sans Pro" panose="020B0503030403020204" pitchFamily="34" charset="0"/>
              </a:rPr>
              <a:t>​</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Source Sans Pro" panose="020B0503030403020204" pitchFamily="34" charset="0"/>
              </a:rPr>
              <a:t>​</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u="none" strike="noStrike" dirty="0">
                <a:solidFill>
                  <a:srgbClr val="444444"/>
                </a:solidFill>
                <a:effectLst/>
                <a:latin typeface="Source Sans Pro" panose="020B0503030403020204" pitchFamily="34" charset="0"/>
              </a:rPr>
              <a:t>Restorative  process aims at personal and interpersonal transformation and can open spaces for social transformation.</a:t>
            </a:r>
            <a:r>
              <a:rPr lang="en-US" sz="1800" b="0" i="0" dirty="0">
                <a:solidFill>
                  <a:srgbClr val="000000"/>
                </a:solidFill>
                <a:effectLst/>
                <a:latin typeface="Source Sans Pro" panose="020B050303040302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444444"/>
                </a:solidFill>
                <a:effectLst/>
                <a:latin typeface="Source Sans Pro" panose="020B0503030403020204" pitchFamily="34" charset="0"/>
              </a:rPr>
              <a:t>RJ involves people and relationships/obligation to make things right </a:t>
            </a:r>
            <a:r>
              <a:rPr lang="en-US" sz="1800" b="0" i="0" dirty="0">
                <a:solidFill>
                  <a:srgbClr val="000000"/>
                </a:solidFill>
                <a:effectLst/>
                <a:latin typeface="Source Sans Pro" panose="020B050303040302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444444"/>
                </a:solidFill>
                <a:effectLst/>
                <a:latin typeface="Source Sans Pro" panose="020B0503030403020204" pitchFamily="34" charset="0"/>
              </a:rPr>
              <a:t>Looks at harm of incident to: persons, aggressor, and community</a:t>
            </a:r>
            <a:r>
              <a:rPr lang="en-US" sz="1800" b="0" i="0" dirty="0">
                <a:solidFill>
                  <a:srgbClr val="000000"/>
                </a:solidFill>
                <a:effectLst/>
                <a:latin typeface="Source Sans Pro" panose="020B050303040302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444444"/>
                </a:solidFill>
                <a:effectLst/>
                <a:latin typeface="Source Sans Pro" panose="020B0503030403020204" pitchFamily="34" charset="0"/>
              </a:rPr>
              <a:t>Transformative accepts that incident may have occurred due to unhealthy relationships and social systems</a:t>
            </a:r>
            <a:r>
              <a:rPr lang="en-US" sz="1800" b="0" i="0" dirty="0">
                <a:solidFill>
                  <a:srgbClr val="000000"/>
                </a:solidFill>
                <a:effectLst/>
                <a:latin typeface="Source Sans Pro" panose="020B050303040302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444444"/>
                </a:solidFill>
                <a:effectLst/>
                <a:latin typeface="Source Sans Pro" panose="020B0503030403020204" pitchFamily="34" charset="0"/>
              </a:rPr>
              <a:t>Resolutions always involves changing social systems to prevent occurrence again</a:t>
            </a:r>
            <a:r>
              <a:rPr lang="en-US" sz="1800" b="0" i="0" dirty="0">
                <a:solidFill>
                  <a:srgbClr val="000000"/>
                </a:solidFill>
                <a:effectLst/>
                <a:latin typeface="Source Sans Pro" panose="020B0503030403020204" pitchFamily="34" charset="0"/>
              </a:rPr>
              <a:t>​</a:t>
            </a:r>
            <a:endParaRPr lang="en-US" b="0" i="0" dirty="0">
              <a:solidFill>
                <a:srgbClr val="000000"/>
              </a:solidFill>
              <a:effectLst/>
              <a:latin typeface="Arial" panose="020B0604020202020204" pitchFamily="34" charset="0"/>
            </a:endParaRPr>
          </a:p>
          <a:p>
            <a:pPr algn="l" rtl="0" fontAlgn="base"/>
            <a:r>
              <a:rPr lang="en-US" sz="1800" b="0" i="0" u="none" strike="noStrike" dirty="0">
                <a:solidFill>
                  <a:srgbClr val="444444"/>
                </a:solidFill>
                <a:effectLst/>
                <a:latin typeface="Source Sans Pro" panose="020B0503030403020204" pitchFamily="34" charset="0"/>
              </a:rPr>
              <a:t>Similar: </a:t>
            </a:r>
            <a:r>
              <a:rPr lang="en-US" sz="1800" b="0" i="0" dirty="0">
                <a:solidFill>
                  <a:srgbClr val="000000"/>
                </a:solidFill>
                <a:effectLst/>
                <a:latin typeface="Source Sans Pro" panose="020B0503030403020204" pitchFamily="34" charset="0"/>
              </a:rPr>
              <a:t>​</a:t>
            </a:r>
            <a:endParaRPr lang="en-US" b="0" i="0" dirty="0">
              <a:solidFill>
                <a:srgbClr val="000000"/>
              </a:solidFill>
              <a:effectLst/>
              <a:latin typeface="Segoe UI" panose="020B0502040204020203" pitchFamily="34" charset="0"/>
            </a:endParaRPr>
          </a:p>
          <a:p>
            <a:pPr algn="l" rtl="0" fontAlgn="base"/>
            <a:r>
              <a:rPr lang="en-US" sz="1800" b="0" i="0" u="none" strike="noStrike" dirty="0">
                <a:solidFill>
                  <a:srgbClr val="444444"/>
                </a:solidFill>
                <a:effectLst/>
                <a:latin typeface="Source Sans Pro" panose="020B0503030403020204" pitchFamily="34" charset="0"/>
              </a:rPr>
              <a:t>Restorative and transformative justice both aim at interpersonal as well as larger social transformation.</a:t>
            </a:r>
            <a:r>
              <a:rPr lang="en-US" sz="1800" b="0" i="0" dirty="0">
                <a:solidFill>
                  <a:srgbClr val="000000"/>
                </a:solidFill>
                <a:effectLst/>
                <a:latin typeface="Source Sans Pro" panose="020B0503030403020204" pitchFamily="34" charset="0"/>
              </a:rPr>
              <a:t>​</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Source Sans Pro" panose="020B050303040302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dirty="0">
                <a:solidFill>
                  <a:srgbClr val="000000"/>
                </a:solidFill>
                <a:effectLst/>
                <a:latin typeface="Source Sans Pro" panose="020B050303040302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444444"/>
                </a:solidFill>
                <a:effectLst/>
                <a:latin typeface="Source Sans Pro" panose="020B0503030403020204" pitchFamily="34" charset="0"/>
              </a:rPr>
              <a:t>Field needs to be as transformative as possible.  </a:t>
            </a:r>
            <a:r>
              <a:rPr lang="en-US" sz="1800" b="0" i="0" dirty="0">
                <a:solidFill>
                  <a:srgbClr val="000000"/>
                </a:solidFill>
                <a:effectLst/>
                <a:latin typeface="Source Sans Pro" panose="020B050303040302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444444"/>
                </a:solidFill>
                <a:effectLst/>
                <a:latin typeface="Source Sans Pro" panose="020B0503030403020204" pitchFamily="34" charset="0"/>
              </a:rPr>
              <a:t> Many examples of personal and interpersonal transformation through restorative justice.  </a:t>
            </a:r>
            <a:r>
              <a:rPr lang="en-US" sz="1800" b="0" i="0" dirty="0">
                <a:solidFill>
                  <a:srgbClr val="000000"/>
                </a:solidFill>
                <a:effectLst/>
                <a:latin typeface="Source Sans Pro" panose="020B050303040302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444444"/>
                </a:solidFill>
                <a:effectLst/>
                <a:latin typeface="Source Sans Pro" panose="020B0503030403020204" pitchFamily="34" charset="0"/>
              </a:rPr>
              <a:t>But restorative justice only  often seems to create </a:t>
            </a:r>
            <a:r>
              <a:rPr lang="en-US" sz="1800" b="0" i="1" u="none" strike="noStrike" dirty="0">
                <a:solidFill>
                  <a:srgbClr val="444444"/>
                </a:solidFill>
                <a:effectLst/>
                <a:latin typeface="Source Sans Pro" panose="020B0503030403020204" pitchFamily="34" charset="0"/>
              </a:rPr>
              <a:t>awareness</a:t>
            </a:r>
            <a:r>
              <a:rPr lang="en-US" sz="1800" b="0" i="0" u="none" strike="noStrike" dirty="0">
                <a:solidFill>
                  <a:srgbClr val="444444"/>
                </a:solidFill>
                <a:effectLst/>
                <a:latin typeface="Source Sans Pro" panose="020B0503030403020204" pitchFamily="34" charset="0"/>
              </a:rPr>
              <a:t> of larger social issues, </a:t>
            </a:r>
            <a:r>
              <a:rPr lang="en-US" sz="1800" b="1" i="0" dirty="0">
                <a:solidFill>
                  <a:srgbClr val="444444"/>
                </a:solidFill>
                <a:effectLst/>
                <a:latin typeface="Source Sans Pro" panose="020B0503030403020204" pitchFamily="34" charset="0"/>
              </a:rPr>
              <a:t>but need to see  true social transformation</a:t>
            </a:r>
            <a:r>
              <a:rPr lang="en-US" sz="1800" b="0" i="0" dirty="0">
                <a:solidFill>
                  <a:srgbClr val="000000"/>
                </a:solidFill>
                <a:effectLst/>
                <a:latin typeface="Source Sans Pro" panose="020B0503030403020204" pitchFamily="34" charset="0"/>
              </a:rPr>
              <a:t>​</a:t>
            </a:r>
            <a:endParaRPr lang="en-US" b="0" i="0" dirty="0">
              <a:solidFill>
                <a:srgbClr val="000000"/>
              </a:solidFill>
              <a:effectLst/>
              <a:latin typeface="Arial" panose="020B0604020202020204" pitchFamily="34" charset="0"/>
            </a:endParaRPr>
          </a:p>
          <a:p>
            <a:pPr algn="l" rtl="0" fontAlgn="base"/>
            <a:r>
              <a:rPr lang="en-US" sz="1800" b="0" i="0" dirty="0">
                <a:solidFill>
                  <a:srgbClr val="000000"/>
                </a:solidFill>
                <a:effectLst/>
                <a:latin typeface="Source Sans Pro" panose="020B0503030403020204" pitchFamily="34" charset="0"/>
              </a:rPr>
              <a:t>​</a:t>
            </a:r>
            <a:endParaRPr lang="en-US" b="0" i="0" dirty="0">
              <a:solidFill>
                <a:srgbClr val="000000"/>
              </a:solidFill>
              <a:effectLst/>
              <a:latin typeface="Segoe UI" panose="020B0502040204020203" pitchFamily="34" charset="0"/>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Start with a grounding activity to bring folks into the space for a lecture. </a:t>
            </a:r>
          </a:p>
          <a:p>
            <a:r>
              <a:rPr lang="en-US" dirty="0"/>
              <a:t>Have folks sit at table in square shape.  2-minute mindful practice to ground in this space.</a:t>
            </a:r>
          </a:p>
          <a:p>
            <a:r>
              <a:rPr lang="en-US" dirty="0"/>
              <a:t>Read poem.</a:t>
            </a:r>
          </a:p>
          <a:p>
            <a:r>
              <a:rPr lang="en-US" dirty="0"/>
              <a:t>Share about how traditional RJ has been promoted in indigenousness cultures. Traditional CJS has not been created in this spirit. </a:t>
            </a:r>
          </a:p>
          <a:p>
            <a:r>
              <a:rPr lang="en-US" dirty="0"/>
              <a:t>Must understand how mainstream systems Neoliberalism,  colonization, capitalism. They depend on racism, misogyny, trans misogyny, homophobia.</a:t>
            </a:r>
          </a:p>
          <a:p>
            <a:endParaRPr lang="en-US" dirty="0"/>
          </a:p>
          <a:p>
            <a:r>
              <a:rPr lang="en-US" dirty="0"/>
              <a:t>They value and depend on scarcity, on lateral oppression, on us killing. Not the case with RJ.</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999978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Used acronyms to make your head spin </a:t>
            </a:r>
          </a:p>
          <a:p>
            <a:r>
              <a:rPr lang="en-US" dirty="0"/>
              <a:t>Again</a:t>
            </a:r>
          </a:p>
          <a:p>
            <a:r>
              <a:rPr lang="en-US" dirty="0"/>
              <a:t>CJ is traditional criminal system—take a punishment/Retributive</a:t>
            </a:r>
          </a:p>
          <a:p>
            <a:r>
              <a:rPr lang="en-US" dirty="0"/>
              <a:t>RJ is Restorative Justice </a:t>
            </a:r>
          </a:p>
          <a:p>
            <a:r>
              <a:rPr lang="en-US" dirty="0"/>
              <a:t>TJ is Transformative Justice</a:t>
            </a:r>
          </a:p>
          <a:p>
            <a:endParaRPr lang="en-US" dirty="0"/>
          </a:p>
          <a:p>
            <a:r>
              <a:rPr lang="en-US" dirty="0"/>
              <a:t>Next activity break into three groups</a:t>
            </a:r>
          </a:p>
          <a:p>
            <a:r>
              <a:rPr lang="en-US" dirty="0"/>
              <a:t>Group 1 will discuss and present traditional CJ approach, </a:t>
            </a:r>
          </a:p>
          <a:p>
            <a:r>
              <a:rPr lang="en-US" dirty="0"/>
              <a:t>Group 2 will discuss and present RJ approach</a:t>
            </a:r>
          </a:p>
          <a:p>
            <a:r>
              <a:rPr lang="en-US" dirty="0"/>
              <a:t>Group 3 will present TJ approach</a:t>
            </a:r>
          </a:p>
          <a:p>
            <a:endParaRPr lang="en-US" dirty="0"/>
          </a:p>
          <a:p>
            <a:r>
              <a:rPr lang="en-US" dirty="0"/>
              <a:t>Use cut up quotes for them to find each other and be in groups of 3 to 5 depending on groups size.</a:t>
            </a:r>
          </a:p>
          <a:p>
            <a:r>
              <a:rPr lang="en-US" dirty="0"/>
              <a:t>Handout on Quotes—Cut up in number you expect to need to break up group.</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25</a:t>
            </a:fld>
            <a:endParaRPr lang="cs-CZ"/>
          </a:p>
        </p:txBody>
      </p:sp>
    </p:spTree>
    <p:extLst>
      <p:ext uri="{BB962C8B-B14F-4D97-AF65-F5344CB8AC3E}">
        <p14:creationId xmlns:p14="http://schemas.microsoft.com/office/powerpoint/2010/main" val="1203367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Decolonization and community care - </a:t>
            </a:r>
          </a:p>
          <a:p>
            <a:endParaRPr lang="en-US" dirty="0"/>
          </a:p>
          <a:p>
            <a:r>
              <a:rPr lang="en-US" dirty="0"/>
              <a:t>Think of how you repair harm with someone close to you. </a:t>
            </a:r>
          </a:p>
          <a:p>
            <a:endParaRPr lang="en-US" dirty="0"/>
          </a:p>
          <a:p>
            <a:r>
              <a:rPr lang="en-US" dirty="0"/>
              <a:t>What do you value in that interaction?</a:t>
            </a:r>
          </a:p>
          <a:p>
            <a:endParaRPr lang="en-US" dirty="0"/>
          </a:p>
          <a:p>
            <a:r>
              <a:rPr lang="en-US" dirty="0"/>
              <a:t>How does it look different than if a stranger hits your car or destroys a piece of property?</a:t>
            </a:r>
          </a:p>
          <a:p>
            <a:endParaRPr lang="en-US" dirty="0"/>
          </a:p>
          <a:p>
            <a:r>
              <a:rPr lang="en-US" dirty="0"/>
              <a:t>what would it look like if we treated that stranger like how you treat a sister, brother, or sibling? </a:t>
            </a:r>
          </a:p>
          <a:p>
            <a:endParaRPr lang="en-US" dirty="0"/>
          </a:p>
          <a:p>
            <a:r>
              <a:rPr lang="en-US" dirty="0"/>
              <a:t>Criminal justice system needed to certify victims’ rights </a:t>
            </a:r>
          </a:p>
          <a:p>
            <a:endParaRPr lang="en-US" dirty="0"/>
          </a:p>
          <a:p>
            <a:r>
              <a:rPr lang="en-US" dirty="0"/>
              <a:t>Co-option or RJ and weaponization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victim/offender othering vs harm done/experienced </a:t>
            </a:r>
          </a:p>
          <a:p>
            <a:endParaRPr lang="en-US" dirty="0"/>
          </a:p>
          <a:p>
            <a:r>
              <a:rPr lang="en-US" dirty="0"/>
              <a:t>Whole human</a:t>
            </a:r>
          </a:p>
          <a:p>
            <a:endParaRPr lang="en-US" dirty="0"/>
          </a:p>
          <a:p>
            <a:r>
              <a:rPr lang="en-US" dirty="0"/>
              <a:t>System response is not designed to support victims </a:t>
            </a:r>
          </a:p>
          <a:p>
            <a:endParaRPr lang="en-US" dirty="0"/>
          </a:p>
          <a:p>
            <a:r>
              <a:rPr lang="en-US" dirty="0"/>
              <a:t>represents the state/jurisdiction not the victim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Interactive Activity:</a:t>
            </a:r>
          </a:p>
          <a:p>
            <a:r>
              <a:rPr lang="en-US"/>
              <a:t>Stand in circle—rotate in pairs share question 1, then move, question 2…etc</a:t>
            </a:r>
          </a:p>
          <a:p>
            <a:r>
              <a:rPr lang="en-US"/>
              <a:t>Share something which happened which made you feel like </a:t>
            </a:r>
          </a:p>
          <a:p>
            <a:pPr marL="228600" indent="-228600">
              <a:buAutoNum type="arabicParenBoth"/>
            </a:pPr>
            <a:r>
              <a:rPr lang="en-US"/>
              <a:t>someone/something protected you from harm</a:t>
            </a:r>
          </a:p>
          <a:p>
            <a:pPr marL="228600" indent="-228600">
              <a:buAutoNum type="arabicParenBoth"/>
            </a:pPr>
            <a:r>
              <a:rPr lang="en-US"/>
              <a:t>helped you heal</a:t>
            </a:r>
          </a:p>
          <a:p>
            <a:pPr marL="228600" indent="-228600">
              <a:buAutoNum type="arabicParenBoth"/>
            </a:pPr>
            <a:r>
              <a:rPr lang="en-US"/>
              <a:t>Made you feel safe</a:t>
            </a:r>
          </a:p>
          <a:p>
            <a:pPr marL="228600" indent="-228600">
              <a:buAutoNum type="arabicParenBoth"/>
            </a:pPr>
            <a:r>
              <a:rPr lang="en-US"/>
              <a:t>helped you feel like someone knew they were accountable for harm</a:t>
            </a:r>
          </a:p>
          <a:p>
            <a:pPr marL="228600" indent="-228600">
              <a:buAutoNum type="arabicParenBoth"/>
            </a:pPr>
            <a:r>
              <a:rPr lang="en-US"/>
              <a:t>(5) Felt like Justice</a:t>
            </a:r>
          </a:p>
          <a:p>
            <a:endParaRPr lang="en-US" dirty="0"/>
          </a:p>
          <a:p>
            <a:r>
              <a:rPr lang="en-US" dirty="0"/>
              <a:t>Have you experienced accountability? </a:t>
            </a:r>
          </a:p>
          <a:p>
            <a:r>
              <a:rPr lang="en-US" dirty="0"/>
              <a:t>What did it feel like?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Used acronyms to make your head spin </a:t>
            </a:r>
          </a:p>
          <a:p>
            <a:r>
              <a:rPr lang="en-US" dirty="0"/>
              <a:t>Again</a:t>
            </a:r>
          </a:p>
          <a:p>
            <a:r>
              <a:rPr lang="en-US" dirty="0"/>
              <a:t>CJ is traditional criminal system—take a punishment/Retributive Approach</a:t>
            </a:r>
          </a:p>
          <a:p>
            <a:r>
              <a:rPr lang="en-US" dirty="0"/>
              <a:t>RJ is Restorative Justice </a:t>
            </a:r>
          </a:p>
          <a:p>
            <a:r>
              <a:rPr lang="en-US" dirty="0"/>
              <a:t>TJ is Transformative Justice</a:t>
            </a:r>
          </a:p>
          <a:p>
            <a:endParaRPr lang="en-US" dirty="0"/>
          </a:p>
          <a:p>
            <a:r>
              <a:rPr lang="en-US" dirty="0"/>
              <a:t>Next activity break into three groups</a:t>
            </a:r>
          </a:p>
          <a:p>
            <a:r>
              <a:rPr lang="en-US" dirty="0"/>
              <a:t>Group 1 will discuss and present traditional CJ approach, </a:t>
            </a:r>
          </a:p>
          <a:p>
            <a:r>
              <a:rPr lang="en-US" dirty="0"/>
              <a:t>Group 2 will discuss and present RJ approach</a:t>
            </a:r>
          </a:p>
          <a:p>
            <a:r>
              <a:rPr lang="en-US" dirty="0"/>
              <a:t>Group 3 will present TJ approach</a:t>
            </a:r>
          </a:p>
          <a:p>
            <a:endParaRPr lang="en-US" dirty="0"/>
          </a:p>
          <a:p>
            <a:endParaRPr lang="en-US" dirty="0"/>
          </a:p>
          <a:p>
            <a:r>
              <a:rPr lang="en-US" dirty="0"/>
              <a:t>Use cut up quotes for them to find each other and be in groups of 3 to 5 depending on groups size.</a:t>
            </a:r>
          </a:p>
          <a:p>
            <a:r>
              <a:rPr lang="en-US" dirty="0"/>
              <a:t>Handout on Quotes—Cut up in number you expect to need to break up group.</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29</a:t>
            </a:fld>
            <a:endParaRPr lang="cs-CZ"/>
          </a:p>
        </p:txBody>
      </p:sp>
    </p:spTree>
    <p:extLst>
      <p:ext uri="{BB962C8B-B14F-4D97-AF65-F5344CB8AC3E}">
        <p14:creationId xmlns:p14="http://schemas.microsoft.com/office/powerpoint/2010/main" val="3522522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Use hand out for groups to have in front of them.</a:t>
            </a:r>
          </a:p>
          <a:p>
            <a:endParaRPr lang="en-US" dirty="0"/>
          </a:p>
          <a:p>
            <a:r>
              <a:rPr lang="en-US" dirty="0"/>
              <a:t>Focus on there one approach for these facts how respond-</a:t>
            </a:r>
          </a:p>
          <a:p>
            <a:r>
              <a:rPr lang="en-US" dirty="0"/>
              <a:t>The police have arrested a trafficker who has been identified by three victims. One a minor. The victims allege that the trafficker  has forced them into commercial sex and to steal cars for two years and kept all the money.. </a:t>
            </a:r>
          </a:p>
          <a:p>
            <a:endParaRPr lang="en-US" dirty="0"/>
          </a:p>
          <a:p>
            <a:r>
              <a:rPr lang="en-US" dirty="0"/>
              <a:t>Give group 5 minutes to discuss their approach. Select a speaker who will present their approach to the larger group.</a:t>
            </a:r>
          </a:p>
          <a:p>
            <a:endParaRPr lang="en-US" dirty="0"/>
          </a:p>
          <a:p>
            <a:r>
              <a:rPr lang="en-US" dirty="0"/>
              <a:t>This activity should take no more than 20 minutes</a:t>
            </a:r>
          </a:p>
          <a:p>
            <a:r>
              <a:rPr lang="en-US" dirty="0"/>
              <a:t>5 minutes to break into groups</a:t>
            </a:r>
          </a:p>
          <a:p>
            <a:r>
              <a:rPr lang="en-US" dirty="0"/>
              <a:t>7 minutes to discuss as team their approach assigned approach</a:t>
            </a:r>
          </a:p>
          <a:p>
            <a:r>
              <a:rPr lang="en-US" dirty="0"/>
              <a:t>2 minutes (6 total) to present each group’s approach by team leader</a:t>
            </a:r>
          </a:p>
        </p:txBody>
      </p:sp>
      <p:sp>
        <p:nvSpPr>
          <p:cNvPr id="4" name="Slide Number Placeholder 3"/>
          <p:cNvSpPr>
            <a:spLocks noGrp="1"/>
          </p:cNvSpPr>
          <p:nvPr>
            <p:ph type="sldNum" sz="quarter" idx="5"/>
          </p:nvPr>
        </p:nvSpPr>
        <p:spPr/>
        <p:txBody>
          <a:bodyPr/>
          <a:lstStyle/>
          <a:p>
            <a:fld id="{871B2431-D351-4C6E-A3CF-9DFAC0E3E050}" type="slidenum">
              <a:rPr lang="cs-CZ" smtClean="0"/>
              <a:t>30</a:t>
            </a:fld>
            <a:endParaRPr lang="cs-CZ"/>
          </a:p>
        </p:txBody>
      </p:sp>
    </p:spTree>
    <p:extLst>
      <p:ext uri="{BB962C8B-B14F-4D97-AF65-F5344CB8AC3E}">
        <p14:creationId xmlns:p14="http://schemas.microsoft.com/office/powerpoint/2010/main" val="2212596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Since justice feels and looks different cannot talk about RJ without looking at those most impacted/who have been left out of traditional system. Why RJ also can be a good model and its not one-size fits all like current system</a:t>
            </a:r>
          </a:p>
        </p:txBody>
      </p:sp>
      <p:sp>
        <p:nvSpPr>
          <p:cNvPr id="4" name="Slide Number Placeholder 3"/>
          <p:cNvSpPr>
            <a:spLocks noGrp="1"/>
          </p:cNvSpPr>
          <p:nvPr>
            <p:ph type="sldNum" sz="quarter" idx="5"/>
          </p:nvPr>
        </p:nvSpPr>
        <p:spPr/>
        <p:txBody>
          <a:bodyPr/>
          <a:lstStyle/>
          <a:p>
            <a:fld id="{871B2431-D351-4C6E-A3CF-9DFAC0E3E050}" type="slidenum">
              <a:rPr lang="cs-CZ" smtClean="0"/>
              <a:t>32</a:t>
            </a:fld>
            <a:endParaRPr lang="cs-CZ"/>
          </a:p>
        </p:txBody>
      </p:sp>
    </p:spTree>
    <p:extLst>
      <p:ext uri="{BB962C8B-B14F-4D97-AF65-F5344CB8AC3E}">
        <p14:creationId xmlns:p14="http://schemas.microsoft.com/office/powerpoint/2010/main" val="15231207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Disproportionate rates of incarceration by community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4066981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In HT Context—Labor trafficking is also been failed by system</a:t>
            </a:r>
          </a:p>
          <a:p>
            <a:r>
              <a:rPr lang="en-US" dirty="0"/>
              <a:t>HT collaborative </a:t>
            </a:r>
            <a:r>
              <a:rPr lang="en-US" dirty="0" err="1"/>
              <a:t>taskfroces</a:t>
            </a:r>
            <a:r>
              <a:rPr lang="en-US" dirty="0"/>
              <a:t> after 20 years—less than 1% LEA investigations labor trafficking and less 1% prosecutions. Many </a:t>
            </a:r>
            <a:r>
              <a:rPr lang="en-US" dirty="0" err="1"/>
              <a:t>taskforced</a:t>
            </a:r>
            <a:r>
              <a:rPr lang="en-US" dirty="0"/>
              <a:t> not even 1 case in all 5 years of eval. </a:t>
            </a:r>
          </a:p>
          <a:p>
            <a:r>
              <a:rPr lang="en-US" dirty="0"/>
              <a:t>Statistics:</a:t>
            </a:r>
          </a:p>
          <a:p>
            <a:r>
              <a:rPr lang="en-US" dirty="0"/>
              <a:t>Polaris numbers are a huge undercount. Together in this room can probably identify 131 cases of labor trafficking in this state.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009311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Often does not see untraditional as victims</a:t>
            </a:r>
          </a:p>
          <a:p>
            <a:r>
              <a:rPr lang="en-US" dirty="0"/>
              <a:t>In HT context focus has been on female victims/ white female victims but research shows equally if not more men.</a:t>
            </a:r>
          </a:p>
          <a:p>
            <a:r>
              <a:rPr lang="en-US" dirty="0"/>
              <a:t>Statistics:</a:t>
            </a:r>
          </a:p>
          <a:p>
            <a:r>
              <a:rPr lang="en-US" dirty="0"/>
              <a:t>Polaris numbers are a huge undercount. Together in this room can probably identify 131 cases of labor trafficking in this state.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082691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Short introductions of facilitators—give background and experience but also important to give personal examples of where you came to your position on RJ (example from Rebekah and Mercy).</a:t>
            </a:r>
          </a:p>
          <a:p>
            <a:r>
              <a:rPr lang="en-US" dirty="0"/>
              <a:t>Rebekah shared complete rejection as abolitionist.</a:t>
            </a:r>
          </a:p>
          <a:p>
            <a:r>
              <a:rPr lang="en-US" dirty="0"/>
              <a:t>Mercy share how she had worked with the DA’s office as victim advocate and within the system and how she still believed in the system of justice but also saw firsthand how it does not work for her community. </a:t>
            </a:r>
          </a:p>
          <a:p>
            <a:endParaRPr lang="en-US" dirty="0"/>
          </a:p>
          <a:p>
            <a:r>
              <a:rPr lang="en-US" dirty="0"/>
              <a:t>Good to share two competing views by the facilitators  so participants feel like they can make up own mind</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Cite: </a:t>
            </a:r>
          </a:p>
          <a:p>
            <a:r>
              <a:rPr lang="en-US" dirty="0"/>
              <a:t>Findings from an Evaluation of the Enhanced Collaborative Model Task Forces to Combat Human Trafficking. 2022 </a:t>
            </a:r>
          </a:p>
          <a:p>
            <a:r>
              <a:rPr lang="en-US" dirty="0"/>
              <a:t>https://www.urban.org/sites/default/files/publication/105326/findings-from-an-evaluation-of-the-enhanced-collaborative-model-task-forces-to-combat-human-trafficking.pdf</a:t>
            </a:r>
          </a:p>
          <a:p>
            <a:endParaRPr lang="en-US" dirty="0"/>
          </a:p>
          <a:p>
            <a:r>
              <a:rPr lang="en-US" dirty="0"/>
              <a:t>King County Data include cites:</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3411018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Interactive Activity:</a:t>
            </a:r>
          </a:p>
          <a:p>
            <a:r>
              <a:rPr lang="en-US" dirty="0"/>
              <a:t>Should take 40 minutes. Modify if running longer as instructed below</a:t>
            </a:r>
          </a:p>
          <a:p>
            <a:pPr marL="228600" indent="-228600">
              <a:buAutoNum type="arabicParenBoth"/>
            </a:pPr>
            <a:r>
              <a:rPr lang="en-US" dirty="0"/>
              <a:t>someone/something protected you from harm</a:t>
            </a:r>
          </a:p>
          <a:p>
            <a:pPr marL="228600" indent="-228600">
              <a:buAutoNum type="arabicParenBoth"/>
            </a:pPr>
            <a:r>
              <a:rPr lang="en-US" dirty="0"/>
              <a:t>helped you heal</a:t>
            </a:r>
          </a:p>
          <a:p>
            <a:pPr marL="228600" indent="-228600">
              <a:buAutoNum type="arabicParenBoth"/>
            </a:pPr>
            <a:r>
              <a:rPr lang="en-US" dirty="0"/>
              <a:t>Made you feel safe</a:t>
            </a:r>
          </a:p>
          <a:p>
            <a:pPr marL="228600" indent="-228600">
              <a:buAutoNum type="arabicParenBoth"/>
            </a:pPr>
            <a:r>
              <a:rPr lang="en-US" dirty="0"/>
              <a:t>helped you feel like someone knew they were accountable for harm</a:t>
            </a:r>
          </a:p>
          <a:p>
            <a:pPr marL="228600" indent="-228600">
              <a:buAutoNum type="arabicParenBoth"/>
            </a:pPr>
            <a:r>
              <a:rPr lang="en-US" dirty="0"/>
              <a:t>(5) Felt like Justice</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40</a:t>
            </a:fld>
            <a:endParaRPr lang="cs-CZ"/>
          </a:p>
        </p:txBody>
      </p:sp>
    </p:spTree>
    <p:extLst>
      <p:ext uri="{BB962C8B-B14F-4D97-AF65-F5344CB8AC3E}">
        <p14:creationId xmlns:p14="http://schemas.microsoft.com/office/powerpoint/2010/main" val="32254002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Circle Activity</a:t>
            </a:r>
          </a:p>
          <a:p>
            <a:r>
              <a:rPr lang="en-US" dirty="0"/>
              <a:t>Stand facing a partner in circle. You will have two response YES/NO Question 1-5 on Dots.. Give your partner your response to the question  (the correct dot) and share why? (Throw away your other response as we will tally at end by putting stickers on posters) </a:t>
            </a:r>
          </a:p>
          <a:p>
            <a:r>
              <a:rPr lang="en-US" dirty="0"/>
              <a:t>-</a:t>
            </a:r>
            <a:r>
              <a:rPr lang="en-US" dirty="0" err="1"/>
              <a:t>facilator</a:t>
            </a:r>
            <a:r>
              <a:rPr lang="en-US" dirty="0"/>
              <a:t> will read question and time conversation for two minutes and then ask you to rotate and share your response for the next questions—Y/N with you Partner</a:t>
            </a:r>
          </a:p>
          <a:p>
            <a:r>
              <a:rPr lang="en-US" dirty="0"/>
              <a:t>No Maybes must pick yes or no and argue your point! No middle ground (although we know lot of time there is middle ground but not allowed this activity.</a:t>
            </a:r>
          </a:p>
          <a:p>
            <a:r>
              <a:rPr lang="en-US" dirty="0"/>
              <a:t>Should take 15-20 minutes Max. Make sure you time discussion at 1 minute per person so all get to speak before rotate. </a:t>
            </a:r>
          </a:p>
          <a:p>
            <a:r>
              <a:rPr lang="en-US" dirty="0"/>
              <a:t>If you are running over skip questions 5&amp;6.</a:t>
            </a:r>
          </a:p>
          <a:p>
            <a:r>
              <a:rPr lang="en-US" dirty="0"/>
              <a:t>Definition</a:t>
            </a:r>
          </a:p>
          <a:p>
            <a:r>
              <a:rPr lang="en-US" dirty="0"/>
              <a:t>Crime of Society VS Crime of a Person</a:t>
            </a:r>
          </a:p>
          <a:p>
            <a:r>
              <a:rPr lang="en-US" dirty="0"/>
              <a:t>https://www.ncbi.nlm.nih.gov/pmc/articles/PMC9605858/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326664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Agree Disagree. Have all participants stand in the center of the room with signs placed on either side of a wall that says Agree/ Disagree</a:t>
            </a:r>
          </a:p>
          <a:p>
            <a:r>
              <a:rPr lang="en-US" dirty="0"/>
              <a:t>Instruction the Participants they can not stay in the middle. There is no middle ground. They must take sides and argue their side.</a:t>
            </a:r>
          </a:p>
          <a:p>
            <a:r>
              <a:rPr lang="en-US" dirty="0"/>
              <a:t>Instruct them that once they have gone to their side you will have a talking piece and will give it to one person to explain their side. Only if a person is holding talking piece can they speak. They must give back the talking piece to the </a:t>
            </a:r>
            <a:r>
              <a:rPr lang="en-US" dirty="0" err="1"/>
              <a:t>facilitiator</a:t>
            </a:r>
            <a:r>
              <a:rPr lang="en-US" dirty="0"/>
              <a:t>. Who will share it with opposite side.</a:t>
            </a:r>
          </a:p>
          <a:p>
            <a:endParaRPr lang="en-US" dirty="0"/>
          </a:p>
          <a:p>
            <a:r>
              <a:rPr lang="en-US" dirty="0"/>
              <a:t>Facilitator: Spend about 3 Minutes Per Question in discussion</a:t>
            </a:r>
          </a:p>
          <a:p>
            <a:r>
              <a:rPr lang="en-US" dirty="0"/>
              <a:t>No more than 15 minute. Skip question 4 if run over.</a:t>
            </a:r>
          </a:p>
          <a:p>
            <a:endParaRPr lang="en-US" dirty="0"/>
          </a:p>
          <a:p>
            <a:r>
              <a:rPr lang="en-US" dirty="0"/>
              <a:t>Definition</a:t>
            </a:r>
          </a:p>
          <a:p>
            <a:r>
              <a:rPr lang="en-US" dirty="0"/>
              <a:t>Crime of Society VS Crime of a Person</a:t>
            </a:r>
          </a:p>
          <a:p>
            <a:r>
              <a:rPr lang="en-US" dirty="0"/>
              <a:t>https://www.ncbi.nlm.nih.gov/pmc/articles/PMC9605858/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0887883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Through an understanding of how these named systems. Neoliberalism,  colonization, capitalism. They depend on racism, misogyny, trans misogyny, homophobia.</a:t>
            </a:r>
          </a:p>
          <a:p>
            <a:endParaRPr lang="en-US"/>
          </a:p>
          <a:p>
            <a:r>
              <a:rPr lang="en-US"/>
              <a:t>They value and depend on scarcity, on lateral oppression, on us killing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872627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Talk about justice being different for each person.</a:t>
            </a:r>
          </a:p>
          <a:p>
            <a:r>
              <a:rPr lang="en-US" dirty="0"/>
              <a:t>RJ should be a victims right not a mandate.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
Poll Title: Do not modify the notes in this section to avoid tampering with the Poll Everywhere activity.
More info at polleverywhere.com/support
SJI-RJ Intro Poll Level of Comfort
https://www.polleverywhere.com/surveys/AeJRPyl8IhnfvJ0Ei66SC?display_state=chart&amp;activity_state=opened&amp;state=opened&amp;flow=Engagement&amp;onscreen=persist</a:t>
            </a:r>
          </a:p>
        </p:txBody>
      </p:sp>
      <p:sp>
        <p:nvSpPr>
          <p:cNvPr id="4" name="Slide Number Placeholder 3"/>
          <p:cNvSpPr>
            <a:spLocks noGrp="1"/>
          </p:cNvSpPr>
          <p:nvPr>
            <p:ph type="sldNum" sz="quarter" idx="10"/>
          </p:nvPr>
        </p:nvSpPr>
        <p:spPr/>
        <p:txBody>
          <a:bodyPr/>
          <a:lstStyle/>
          <a:p>
            <a:fld id="{871B2431-D351-4C6E-A3CF-9DFAC0E3E050}" type="slidenum">
              <a:rPr lang="cs-CZ" smtClean="0"/>
              <a:t>8</a:t>
            </a:fld>
            <a:endParaRPr lang="cs-CZ"/>
          </a:p>
        </p:txBody>
      </p:sp>
      <p:sp>
        <p:nvSpPr>
          <p:cNvPr id="5" name="TextBox 4"/>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283147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
Poll Title: Do not modify the notes in this section to avoid tampering with the Poll Everywhere activity.
More info at polleverywhere.com/support
Given your knowledge now how comfortable are you talking about restorative justice and human trafficking with a colleague?
https://www.polleverywhere.com/multiple_choice_polls/lHpMDJ8hw2pCQGcWgCyiP?display_state=chart&amp;activity_state=opened&amp;state=opened&amp;flow=Engagement&amp;onscreen=persist&amp;hide=instructions</a:t>
            </a:r>
          </a:p>
        </p:txBody>
      </p:sp>
      <p:sp>
        <p:nvSpPr>
          <p:cNvPr id="4" name="Slide Number Placeholder 3"/>
          <p:cNvSpPr>
            <a:spLocks noGrp="1"/>
          </p:cNvSpPr>
          <p:nvPr>
            <p:ph type="sldNum" sz="quarter" idx="10"/>
          </p:nvPr>
        </p:nvSpPr>
        <p:spPr/>
        <p:txBody>
          <a:bodyPr/>
          <a:lstStyle/>
          <a:p>
            <a:fld id="{871B2431-D351-4C6E-A3CF-9DFAC0E3E050}" type="slidenum">
              <a:rPr lang="cs-CZ" smtClean="0"/>
              <a:t>9</a:t>
            </a:fld>
            <a:endParaRPr lang="cs-CZ"/>
          </a:p>
        </p:txBody>
      </p:sp>
      <p:sp>
        <p:nvSpPr>
          <p:cNvPr id="5" name="TextBox 4"/>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622602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
Poll Title: Do not modify the notes in this section to avoid tampering with the Poll Everywhere activity.
More info at polleverywhere.com/support
Have you given trainings in the past?
https://www.polleverywhere.com/multiple_choice_polls/dFikqMvZE3D8Q1cylBZti?display_state=chart&amp;activity_state=opened&amp;state=opened&amp;flow=Engagement&amp;onscreen=persist&amp;hide=instructions</a:t>
            </a:r>
          </a:p>
        </p:txBody>
      </p:sp>
      <p:sp>
        <p:nvSpPr>
          <p:cNvPr id="4" name="Slide Number Placeholder 3"/>
          <p:cNvSpPr>
            <a:spLocks noGrp="1"/>
          </p:cNvSpPr>
          <p:nvPr>
            <p:ph type="sldNum" sz="quarter" idx="10"/>
          </p:nvPr>
        </p:nvSpPr>
        <p:spPr/>
        <p:txBody>
          <a:bodyPr/>
          <a:lstStyle/>
          <a:p>
            <a:fld id="{871B2431-D351-4C6E-A3CF-9DFAC0E3E050}" type="slidenum">
              <a:rPr lang="cs-CZ" smtClean="0"/>
              <a:t>10</a:t>
            </a:fld>
            <a:endParaRPr lang="cs-CZ"/>
          </a:p>
        </p:txBody>
      </p:sp>
      <p:sp>
        <p:nvSpPr>
          <p:cNvPr id="5" name="TextBox 4"/>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974051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
Poll Title: Do not modify the notes in this section to avoid tampering with the Poll Everywhere activity.
More info at polleverywhere.com/support
Given your knowledge now how comfortable would you be giving a training on restorative justice and human trafficking
https://www.polleverywhere.com/multiple_choice_polls/7ljkV3UEBo1qr4vMSiIQ4?display_state=chart&amp;activity_state=opened&amp;state=opened&amp;flow=Engagement&amp;onscreen=persist&amp;hide=instructions</a:t>
            </a:r>
          </a:p>
        </p:txBody>
      </p:sp>
      <p:sp>
        <p:nvSpPr>
          <p:cNvPr id="4" name="Slide Number Placeholder 3"/>
          <p:cNvSpPr>
            <a:spLocks noGrp="1"/>
          </p:cNvSpPr>
          <p:nvPr>
            <p:ph type="sldNum" sz="quarter" idx="10"/>
          </p:nvPr>
        </p:nvSpPr>
        <p:spPr/>
        <p:txBody>
          <a:bodyPr/>
          <a:lstStyle/>
          <a:p>
            <a:fld id="{871B2431-D351-4C6E-A3CF-9DFAC0E3E050}" type="slidenum">
              <a:rPr lang="cs-CZ" smtClean="0"/>
              <a:t>11</a:t>
            </a:fld>
            <a:endParaRPr lang="cs-CZ"/>
          </a:p>
        </p:txBody>
      </p:sp>
      <p:sp>
        <p:nvSpPr>
          <p:cNvPr id="5" name="TextBox 4"/>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668834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
Poll Title: Do not modify the notes in this section to avoid tampering with the Poll Everywhere activity.
More info at polleverywhere.com/support
Have you engaged in policy advocacy before?
https://www.polleverywhere.com/multiple_choice_polls/94CS8ObKvFf82OoUZHBlL?display_state=chart&amp;activity_state=opened&amp;state=opened&amp;flow=Engagement&amp;onscreen=persist&amp;hide=instructions</a:t>
            </a:r>
          </a:p>
        </p:txBody>
      </p:sp>
      <p:sp>
        <p:nvSpPr>
          <p:cNvPr id="4" name="Slide Number Placeholder 3"/>
          <p:cNvSpPr>
            <a:spLocks noGrp="1"/>
          </p:cNvSpPr>
          <p:nvPr>
            <p:ph type="sldNum" sz="quarter" idx="10"/>
          </p:nvPr>
        </p:nvSpPr>
        <p:spPr/>
        <p:txBody>
          <a:bodyPr/>
          <a:lstStyle/>
          <a:p>
            <a:fld id="{871B2431-D351-4C6E-A3CF-9DFAC0E3E050}" type="slidenum">
              <a:rPr lang="cs-CZ" smtClean="0"/>
              <a:t>12</a:t>
            </a:fld>
            <a:endParaRPr lang="cs-CZ"/>
          </a:p>
        </p:txBody>
      </p:sp>
      <p:sp>
        <p:nvSpPr>
          <p:cNvPr id="5" name="TextBox 4"/>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4041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4/25/2025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1.png"/><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5" Type="http://schemas.openxmlformats.org/officeDocument/2006/relationships/image" Target="../media/image4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 Id="rId1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50.sv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52.sv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55.svg"/><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6200" y="150856"/>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r>
              <a:rPr lang="en-US" sz="7200" b="1" dirty="0">
                <a:solidFill>
                  <a:schemeClr val="bg1"/>
                </a:solidFill>
                <a:latin typeface="Metric Regular"/>
              </a:rPr>
              <a:t>Pollev.com/stephanierichard713</a:t>
            </a:r>
            <a:endParaRPr lang="en-US" sz="7200" dirty="0"/>
          </a:p>
        </p:txBody>
      </p:sp>
      <p:sp>
        <p:nvSpPr>
          <p:cNvPr id="3" name="Freeform 3"/>
          <p:cNvSpPr/>
          <p:nvPr/>
        </p:nvSpPr>
        <p:spPr>
          <a:xfrm rot="-4521330">
            <a:off x="2875497" y="1547715"/>
            <a:ext cx="14167639" cy="7119239"/>
          </a:xfrm>
          <a:custGeom>
            <a:avLst/>
            <a:gdLst/>
            <a:ahLst/>
            <a:cxnLst/>
            <a:rect l="l" t="t" r="r" b="b"/>
            <a:pathLst>
              <a:path w="14167639" h="7119239">
                <a:moveTo>
                  <a:pt x="0" y="0"/>
                </a:moveTo>
                <a:lnTo>
                  <a:pt x="14167639" y="0"/>
                </a:lnTo>
                <a:lnTo>
                  <a:pt x="14167639" y="7119238"/>
                </a:lnTo>
                <a:lnTo>
                  <a:pt x="0" y="7119238"/>
                </a:lnTo>
                <a:lnTo>
                  <a:pt x="0" y="0"/>
                </a:lnTo>
                <a:close/>
              </a:path>
            </a:pathLst>
          </a:custGeom>
          <a:blipFill>
            <a:blip r:embed="rId4"/>
            <a:stretch>
              <a:fillRect/>
            </a:stretch>
          </a:blipFill>
        </p:spPr>
        <p:txBody>
          <a:bodyPr/>
          <a:lstStyle/>
          <a:p>
            <a:endParaRPr lang="en-US" dirty="0"/>
          </a:p>
        </p:txBody>
      </p:sp>
      <p:grpSp>
        <p:nvGrpSpPr>
          <p:cNvPr id="4" name="Group 4"/>
          <p:cNvGrpSpPr/>
          <p:nvPr/>
        </p:nvGrpSpPr>
        <p:grpSpPr>
          <a:xfrm>
            <a:off x="4191521" y="3349077"/>
            <a:ext cx="9904959" cy="3588846"/>
            <a:chOff x="0" y="0"/>
            <a:chExt cx="2608713" cy="945211"/>
          </a:xfrm>
        </p:grpSpPr>
        <p:sp>
          <p:nvSpPr>
            <p:cNvPr id="5" name="Freeform 5"/>
            <p:cNvSpPr/>
            <p:nvPr/>
          </p:nvSpPr>
          <p:spPr>
            <a:xfrm>
              <a:off x="0" y="0"/>
              <a:ext cx="2608713" cy="945211"/>
            </a:xfrm>
            <a:custGeom>
              <a:avLst/>
              <a:gdLst/>
              <a:ahLst/>
              <a:cxnLst/>
              <a:rect l="l" t="t" r="r" b="b"/>
              <a:pathLst>
                <a:path w="2608713" h="945211">
                  <a:moveTo>
                    <a:pt x="0" y="0"/>
                  </a:moveTo>
                  <a:lnTo>
                    <a:pt x="2608713" y="0"/>
                  </a:lnTo>
                  <a:lnTo>
                    <a:pt x="2608713" y="945211"/>
                  </a:lnTo>
                  <a:lnTo>
                    <a:pt x="0" y="945211"/>
                  </a:lnTo>
                  <a:close/>
                </a:path>
              </a:pathLst>
            </a:custGeom>
            <a:solidFill>
              <a:srgbClr val="F2F4F5"/>
            </a:solidFill>
          </p:spPr>
          <p:txBody>
            <a:bodyPr/>
            <a:lstStyle/>
            <a:p>
              <a:endParaRPr lang="en-US" dirty="0"/>
            </a:p>
          </p:txBody>
        </p:sp>
        <p:sp>
          <p:nvSpPr>
            <p:cNvPr id="6" name="TextBox 6"/>
            <p:cNvSpPr txBox="1"/>
            <p:nvPr/>
          </p:nvSpPr>
          <p:spPr>
            <a:xfrm>
              <a:off x="0" y="-19050"/>
              <a:ext cx="2608713" cy="964261"/>
            </a:xfrm>
            <a:prstGeom prst="rect">
              <a:avLst/>
            </a:prstGeom>
          </p:spPr>
          <p:txBody>
            <a:bodyPr lIns="50800" tIns="50800" rIns="50800" bIns="50800" rtlCol="0" anchor="ctr"/>
            <a:lstStyle/>
            <a:p>
              <a:pPr algn="ctr">
                <a:lnSpc>
                  <a:spcPts val="2859"/>
                </a:lnSpc>
              </a:pPr>
              <a:endParaRPr dirty="0"/>
            </a:p>
          </p:txBody>
        </p:sp>
      </p:grpSp>
      <p:sp>
        <p:nvSpPr>
          <p:cNvPr id="7" name="Freeform 7"/>
          <p:cNvSpPr/>
          <p:nvPr/>
        </p:nvSpPr>
        <p:spPr>
          <a:xfrm>
            <a:off x="4191521" y="6937923"/>
            <a:ext cx="9904959" cy="680751"/>
          </a:xfrm>
          <a:custGeom>
            <a:avLst/>
            <a:gdLst/>
            <a:ahLst/>
            <a:cxnLst/>
            <a:rect l="l" t="t" r="r" b="b"/>
            <a:pathLst>
              <a:path w="9904959" h="680751">
                <a:moveTo>
                  <a:pt x="0" y="0"/>
                </a:moveTo>
                <a:lnTo>
                  <a:pt x="9904958" y="0"/>
                </a:lnTo>
                <a:lnTo>
                  <a:pt x="9904958" y="680752"/>
                </a:lnTo>
                <a:lnTo>
                  <a:pt x="0" y="680752"/>
                </a:lnTo>
                <a:lnTo>
                  <a:pt x="0" y="0"/>
                </a:lnTo>
                <a:close/>
              </a:path>
            </a:pathLst>
          </a:custGeom>
          <a:blipFill>
            <a:blip r:embed="rId5"/>
            <a:stretch>
              <a:fillRect t="-187363"/>
            </a:stretch>
          </a:blipFill>
        </p:spPr>
        <p:txBody>
          <a:bodyPr/>
          <a:lstStyle/>
          <a:p>
            <a:endParaRPr lang="en-US" dirty="0"/>
          </a:p>
        </p:txBody>
      </p:sp>
      <p:sp>
        <p:nvSpPr>
          <p:cNvPr id="8" name="TextBox 8"/>
          <p:cNvSpPr txBox="1"/>
          <p:nvPr/>
        </p:nvSpPr>
        <p:spPr>
          <a:xfrm>
            <a:off x="4441321" y="4139574"/>
            <a:ext cx="9405358" cy="2065464"/>
          </a:xfrm>
          <a:prstGeom prst="rect">
            <a:avLst/>
          </a:prstGeom>
        </p:spPr>
        <p:txBody>
          <a:bodyPr lIns="0" tIns="0" rIns="0" bIns="0" rtlCol="0" anchor="t">
            <a:spAutoFit/>
          </a:bodyPr>
          <a:lstStyle/>
          <a:p>
            <a:pPr algn="ctr">
              <a:lnSpc>
                <a:spcPts val="16763"/>
              </a:lnSpc>
            </a:pPr>
            <a:r>
              <a:rPr lang="en-US" sz="12147" dirty="0">
                <a:solidFill>
                  <a:srgbClr val="010101"/>
                </a:solidFill>
                <a:latin typeface="Archivo Black"/>
                <a:ea typeface="Archivo Black"/>
                <a:cs typeface="Archivo Black"/>
                <a:sym typeface="Archivo Black"/>
              </a:rPr>
              <a:t>RJ INTRO</a:t>
            </a:r>
          </a:p>
        </p:txBody>
      </p:sp>
      <p:sp>
        <p:nvSpPr>
          <p:cNvPr id="9" name="TextBox 9"/>
          <p:cNvSpPr txBox="1"/>
          <p:nvPr/>
        </p:nvSpPr>
        <p:spPr>
          <a:xfrm>
            <a:off x="6699801" y="3755409"/>
            <a:ext cx="4888399" cy="597758"/>
          </a:xfrm>
          <a:prstGeom prst="rect">
            <a:avLst/>
          </a:prstGeom>
        </p:spPr>
        <p:txBody>
          <a:bodyPr lIns="0" tIns="0" rIns="0" bIns="0" rtlCol="0" anchor="t">
            <a:spAutoFit/>
          </a:bodyPr>
          <a:lstStyle/>
          <a:p>
            <a:pPr algn="ctr">
              <a:lnSpc>
                <a:spcPts val="2439"/>
              </a:lnSpc>
            </a:pPr>
            <a:r>
              <a:rPr lang="en-US" sz="1768" spc="173" dirty="0">
                <a:solidFill>
                  <a:srgbClr val="010101"/>
                </a:solidFill>
                <a:latin typeface="Montserrat Light"/>
                <a:ea typeface="Montserrat Light"/>
                <a:cs typeface="Montserrat Light"/>
                <a:sym typeface="Montserrat Light"/>
              </a:rPr>
              <a:t>SJI Restorative Justice and Human trafficking conference</a:t>
            </a:r>
          </a:p>
        </p:txBody>
      </p:sp>
      <p:sp>
        <p:nvSpPr>
          <p:cNvPr id="10" name="TextBox 10"/>
          <p:cNvSpPr txBox="1"/>
          <p:nvPr/>
        </p:nvSpPr>
        <p:spPr>
          <a:xfrm>
            <a:off x="4441321" y="6182437"/>
            <a:ext cx="9497482" cy="411395"/>
          </a:xfrm>
          <a:prstGeom prst="rect">
            <a:avLst/>
          </a:prstGeom>
        </p:spPr>
        <p:txBody>
          <a:bodyPr lIns="0" tIns="0" rIns="0" bIns="0" rtlCol="0" anchor="t">
            <a:spAutoFit/>
          </a:bodyPr>
          <a:lstStyle/>
          <a:p>
            <a:pPr algn="ctr">
              <a:lnSpc>
                <a:spcPts val="3615"/>
              </a:lnSpc>
            </a:pPr>
            <a:r>
              <a:rPr lang="en-US" sz="2619" spc="-52" dirty="0">
                <a:solidFill>
                  <a:srgbClr val="010101"/>
                </a:solidFill>
                <a:latin typeface="Montserrat Classic Bold"/>
                <a:ea typeface="Montserrat Classic Bold"/>
                <a:cs typeface="Montserrat Classic Bold"/>
                <a:sym typeface="Montserrat Classic Bold"/>
              </a:rPr>
              <a:t>REBEKAH LAYTON &amp; MERCY GRAY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7780000" cy="9779000"/>
          </a:xfrm>
          <a:prstGeom prst="rect">
            <a:avLst/>
          </a:prstGeom>
        </p:spPr>
      </p:pic>
    </p:spTree>
    <p:extLst>
      <p:ext uri="{BB962C8B-B14F-4D97-AF65-F5344CB8AC3E}">
        <p14:creationId xmlns:p14="http://schemas.microsoft.com/office/powerpoint/2010/main" val="1158748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7780000" cy="9779000"/>
          </a:xfrm>
          <a:prstGeom prst="rect">
            <a:avLst/>
          </a:prstGeom>
        </p:spPr>
      </p:pic>
    </p:spTree>
    <p:extLst>
      <p:ext uri="{BB962C8B-B14F-4D97-AF65-F5344CB8AC3E}">
        <p14:creationId xmlns:p14="http://schemas.microsoft.com/office/powerpoint/2010/main" val="85114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7780000" cy="9779000"/>
          </a:xfrm>
          <a:prstGeom prst="rect">
            <a:avLst/>
          </a:prstGeom>
        </p:spPr>
      </p:pic>
    </p:spTree>
    <p:extLst>
      <p:ext uri="{BB962C8B-B14F-4D97-AF65-F5344CB8AC3E}">
        <p14:creationId xmlns:p14="http://schemas.microsoft.com/office/powerpoint/2010/main" val="2766518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r>
              <a:rPr lang="en-US" sz="5400" b="1" dirty="0">
                <a:solidFill>
                  <a:schemeClr val="bg1"/>
                </a:solidFill>
                <a:latin typeface="Metric Regular"/>
              </a:rPr>
              <a:t>Pollev.com/stephanierichard713</a:t>
            </a:r>
            <a:endParaRPr lang="en-US" sz="5400" dirty="0"/>
          </a:p>
        </p:txBody>
      </p:sp>
      <p:grpSp>
        <p:nvGrpSpPr>
          <p:cNvPr id="3" name="Group 3"/>
          <p:cNvGrpSpPr/>
          <p:nvPr/>
        </p:nvGrpSpPr>
        <p:grpSpPr>
          <a:xfrm>
            <a:off x="-63889" y="880147"/>
            <a:ext cx="15859325" cy="2258023"/>
            <a:chOff x="0" y="0"/>
            <a:chExt cx="1537211" cy="218865"/>
          </a:xfrm>
        </p:grpSpPr>
        <p:sp>
          <p:nvSpPr>
            <p:cNvPr id="4" name="Freeform 4"/>
            <p:cNvSpPr/>
            <p:nvPr/>
          </p:nvSpPr>
          <p:spPr>
            <a:xfrm>
              <a:off x="0" y="0"/>
              <a:ext cx="1537211" cy="218865"/>
            </a:xfrm>
            <a:custGeom>
              <a:avLst/>
              <a:gdLst/>
              <a:ahLst/>
              <a:cxnLst/>
              <a:rect l="l" t="t" r="r" b="b"/>
              <a:pathLst>
                <a:path w="1537211" h="218865">
                  <a:moveTo>
                    <a:pt x="1334011" y="0"/>
                  </a:moveTo>
                  <a:lnTo>
                    <a:pt x="0" y="0"/>
                  </a:lnTo>
                  <a:lnTo>
                    <a:pt x="203200" y="218865"/>
                  </a:lnTo>
                  <a:lnTo>
                    <a:pt x="1537211" y="218865"/>
                  </a:lnTo>
                  <a:lnTo>
                    <a:pt x="1334011" y="0"/>
                  </a:lnTo>
                  <a:close/>
                </a:path>
              </a:pathLst>
            </a:custGeom>
            <a:solidFill>
              <a:srgbClr val="010101"/>
            </a:solidFill>
            <a:ln cap="sq">
              <a:noFill/>
              <a:prstDash val="solid"/>
              <a:miter/>
            </a:ln>
          </p:spPr>
          <p:txBody>
            <a:bodyPr/>
            <a:lstStyle/>
            <a:p>
              <a:endParaRPr lang="en-US" dirty="0"/>
            </a:p>
          </p:txBody>
        </p:sp>
        <p:sp>
          <p:nvSpPr>
            <p:cNvPr id="5" name="TextBox 5"/>
            <p:cNvSpPr txBox="1"/>
            <p:nvPr/>
          </p:nvSpPr>
          <p:spPr>
            <a:xfrm>
              <a:off x="101600" y="-19050"/>
              <a:ext cx="1334011" cy="237915"/>
            </a:xfrm>
            <a:prstGeom prst="rect">
              <a:avLst/>
            </a:prstGeom>
          </p:spPr>
          <p:txBody>
            <a:bodyPr lIns="50800" tIns="50800" rIns="50800" bIns="50800" rtlCol="0" anchor="ctr"/>
            <a:lstStyle/>
            <a:p>
              <a:pPr marL="0" lvl="0" indent="0" algn="ctr">
                <a:lnSpc>
                  <a:spcPts val="2859"/>
                </a:lnSpc>
                <a:spcBef>
                  <a:spcPct val="0"/>
                </a:spcBef>
              </a:pPr>
              <a:endParaRPr dirty="0"/>
            </a:p>
          </p:txBody>
        </p:sp>
      </p:grpSp>
      <p:sp>
        <p:nvSpPr>
          <p:cNvPr id="6" name="Freeform 6"/>
          <p:cNvSpPr/>
          <p:nvPr/>
        </p:nvSpPr>
        <p:spPr>
          <a:xfrm rot="2925483">
            <a:off x="5978889" y="4633519"/>
            <a:ext cx="15026802" cy="1591351"/>
          </a:xfrm>
          <a:custGeom>
            <a:avLst/>
            <a:gdLst/>
            <a:ahLst/>
            <a:cxnLst/>
            <a:rect l="l" t="t" r="r" b="b"/>
            <a:pathLst>
              <a:path w="15026802" h="1591351">
                <a:moveTo>
                  <a:pt x="0" y="0"/>
                </a:moveTo>
                <a:lnTo>
                  <a:pt x="15026802" y="0"/>
                </a:lnTo>
                <a:lnTo>
                  <a:pt x="15026802" y="1591350"/>
                </a:lnTo>
                <a:lnTo>
                  <a:pt x="0" y="1591350"/>
                </a:lnTo>
                <a:lnTo>
                  <a:pt x="0" y="0"/>
                </a:lnTo>
                <a:close/>
              </a:path>
            </a:pathLst>
          </a:custGeom>
          <a:blipFill>
            <a:blip r:embed="rId4"/>
            <a:stretch>
              <a:fillRect t="-86495"/>
            </a:stretch>
          </a:blipFill>
        </p:spPr>
        <p:txBody>
          <a:bodyPr/>
          <a:lstStyle/>
          <a:p>
            <a:endParaRPr lang="en-US" dirty="0"/>
          </a:p>
        </p:txBody>
      </p:sp>
      <p:sp>
        <p:nvSpPr>
          <p:cNvPr id="9" name="TextBox 9"/>
          <p:cNvSpPr txBox="1"/>
          <p:nvPr/>
        </p:nvSpPr>
        <p:spPr>
          <a:xfrm>
            <a:off x="3063554" y="2817345"/>
            <a:ext cx="16136150" cy="7555798"/>
          </a:xfrm>
          <a:prstGeom prst="rect">
            <a:avLst/>
          </a:prstGeom>
        </p:spPr>
        <p:txBody>
          <a:bodyPr lIns="50800" tIns="50800" rIns="50800" bIns="50800" rtlCol="0" anchor="ctr"/>
          <a:lstStyle/>
          <a:p>
            <a:pPr algn="ctr">
              <a:lnSpc>
                <a:spcPts val="2859"/>
              </a:lnSpc>
            </a:pPr>
            <a:endParaRPr dirty="0"/>
          </a:p>
        </p:txBody>
      </p:sp>
      <p:sp>
        <p:nvSpPr>
          <p:cNvPr id="10" name="TextBox 10"/>
          <p:cNvSpPr txBox="1"/>
          <p:nvPr/>
        </p:nvSpPr>
        <p:spPr>
          <a:xfrm>
            <a:off x="678345" y="942975"/>
            <a:ext cx="9132461" cy="1461939"/>
          </a:xfrm>
          <a:prstGeom prst="rect">
            <a:avLst/>
          </a:prstGeom>
        </p:spPr>
        <p:txBody>
          <a:bodyPr lIns="0" tIns="0" rIns="0" bIns="0" rtlCol="0" anchor="t">
            <a:spAutoFit/>
          </a:bodyPr>
          <a:lstStyle/>
          <a:p>
            <a:pPr marL="0" lvl="0" indent="0" algn="ctr">
              <a:lnSpc>
                <a:spcPts val="5701"/>
              </a:lnSpc>
              <a:spcBef>
                <a:spcPct val="0"/>
              </a:spcBef>
            </a:pPr>
            <a:r>
              <a:rPr lang="en-US" sz="4131" spc="33" dirty="0">
                <a:solidFill>
                  <a:srgbClr val="FFFFFF"/>
                </a:solidFill>
                <a:latin typeface="Archivo Black"/>
                <a:ea typeface="Archivo Black"/>
                <a:cs typeface="Archivo Black"/>
                <a:sym typeface="Archivo Black"/>
              </a:rPr>
              <a:t>RJ not often applied to victims of violent crime</a:t>
            </a:r>
          </a:p>
        </p:txBody>
      </p:sp>
      <p:sp>
        <p:nvSpPr>
          <p:cNvPr id="11" name="TextBox 11"/>
          <p:cNvSpPr txBox="1"/>
          <p:nvPr/>
        </p:nvSpPr>
        <p:spPr>
          <a:xfrm>
            <a:off x="678345" y="3946487"/>
            <a:ext cx="16923855" cy="8899809"/>
          </a:xfrm>
          <a:prstGeom prst="rect">
            <a:avLst/>
          </a:prstGeom>
        </p:spPr>
        <p:txBody>
          <a:bodyPr wrap="square" lIns="0" tIns="0" rIns="0" bIns="0" rtlCol="0" anchor="t">
            <a:spAutoFit/>
          </a:bodyPr>
          <a:lstStyle/>
          <a:p>
            <a:pPr marL="571500" indent="-571500" algn="l">
              <a:lnSpc>
                <a:spcPts val="4098"/>
              </a:lnSpc>
              <a:spcBef>
                <a:spcPct val="0"/>
              </a:spcBef>
              <a:buFont typeface="Arial" panose="020B0604020202020204" pitchFamily="34" charset="0"/>
              <a:buChar char="•"/>
            </a:pPr>
            <a:r>
              <a:rPr lang="en-US" sz="3600" dirty="0">
                <a:solidFill>
                  <a:srgbClr val="000000"/>
                </a:solidFill>
                <a:latin typeface="Open Sauce"/>
                <a:ea typeface="Open Sauce"/>
                <a:cs typeface="Open Sauce"/>
                <a:sym typeface="Open Sauce"/>
              </a:rPr>
              <a:t>The RJ process holds the trafficker accountable. This starts with the victim deciding whether to engage in RJ instead of the traditional criminal legal system.</a:t>
            </a:r>
          </a:p>
          <a:p>
            <a:pPr algn="l">
              <a:lnSpc>
                <a:spcPts val="4098"/>
              </a:lnSpc>
              <a:spcBef>
                <a:spcPct val="0"/>
              </a:spcBef>
            </a:pPr>
            <a:endParaRPr lang="en-US" sz="3600" dirty="0">
              <a:solidFill>
                <a:srgbClr val="000000"/>
              </a:solidFill>
              <a:latin typeface="Open Sauce"/>
              <a:ea typeface="Open Sauce"/>
              <a:cs typeface="Open Sauce"/>
              <a:sym typeface="Open Sauce"/>
            </a:endParaRPr>
          </a:p>
          <a:p>
            <a:pPr marL="571500" indent="-571500" algn="l">
              <a:lnSpc>
                <a:spcPts val="4098"/>
              </a:lnSpc>
              <a:spcBef>
                <a:spcPct val="0"/>
              </a:spcBef>
              <a:buFont typeface="Arial" panose="020B0604020202020204" pitchFamily="34" charset="0"/>
              <a:buChar char="•"/>
            </a:pPr>
            <a:r>
              <a:rPr lang="en-US" sz="3600" dirty="0">
                <a:solidFill>
                  <a:srgbClr val="000000"/>
                </a:solidFill>
                <a:latin typeface="Open Sauce"/>
                <a:ea typeface="Open Sauce"/>
                <a:cs typeface="Open Sauce"/>
                <a:sym typeface="Open Sauce"/>
              </a:rPr>
              <a:t>In the RJ process, a trafficker would be called the Responsible Party (RP)</a:t>
            </a:r>
          </a:p>
          <a:p>
            <a:pPr algn="l">
              <a:lnSpc>
                <a:spcPts val="4098"/>
              </a:lnSpc>
              <a:spcBef>
                <a:spcPct val="0"/>
              </a:spcBef>
            </a:pPr>
            <a:endParaRPr lang="en-US" sz="3600" dirty="0">
              <a:solidFill>
                <a:srgbClr val="000000"/>
              </a:solidFill>
              <a:latin typeface="Open Sauce"/>
              <a:ea typeface="Open Sauce"/>
              <a:cs typeface="Open Sauce"/>
              <a:sym typeface="Open Sauce"/>
            </a:endParaRPr>
          </a:p>
          <a:p>
            <a:pPr marL="571500" indent="-571500" algn="l">
              <a:lnSpc>
                <a:spcPts val="4098"/>
              </a:lnSpc>
              <a:spcBef>
                <a:spcPct val="0"/>
              </a:spcBef>
              <a:buFont typeface="Arial" panose="020B0604020202020204" pitchFamily="34" charset="0"/>
              <a:buChar char="•"/>
            </a:pPr>
            <a:r>
              <a:rPr lang="en-US" sz="3600" dirty="0">
                <a:solidFill>
                  <a:srgbClr val="000000"/>
                </a:solidFill>
                <a:latin typeface="Open Sauce"/>
                <a:ea typeface="Open Sauce"/>
                <a:cs typeface="Open Sauce"/>
                <a:sym typeface="Open Sauce"/>
              </a:rPr>
              <a:t>What are the reasons a victim might want – or not want – to participate in this process?</a:t>
            </a:r>
          </a:p>
          <a:p>
            <a:pPr algn="l">
              <a:lnSpc>
                <a:spcPts val="4098"/>
              </a:lnSpc>
              <a:spcBef>
                <a:spcPct val="0"/>
              </a:spcBef>
            </a:pPr>
            <a:endParaRPr lang="en-US" sz="3600" dirty="0">
              <a:solidFill>
                <a:srgbClr val="000000"/>
              </a:solidFill>
              <a:latin typeface="Open Sauce"/>
              <a:ea typeface="Open Sauce"/>
              <a:cs typeface="Open Sauce"/>
              <a:sym typeface="Open Sauce"/>
            </a:endParaRPr>
          </a:p>
          <a:p>
            <a:pPr algn="l">
              <a:lnSpc>
                <a:spcPts val="4098"/>
              </a:lnSpc>
              <a:spcBef>
                <a:spcPct val="0"/>
              </a:spcBef>
            </a:pPr>
            <a:endParaRPr lang="en-US" sz="3600" dirty="0">
              <a:solidFill>
                <a:srgbClr val="000000"/>
              </a:solidFill>
              <a:latin typeface="Open Sauce"/>
              <a:ea typeface="Open Sauce"/>
              <a:cs typeface="Open Sauce"/>
              <a:sym typeface="Open Sauce"/>
            </a:endParaRPr>
          </a:p>
          <a:p>
            <a:pPr algn="l">
              <a:lnSpc>
                <a:spcPts val="4098"/>
              </a:lnSpc>
              <a:spcBef>
                <a:spcPct val="0"/>
              </a:spcBef>
            </a:pPr>
            <a:r>
              <a:rPr lang="en-US" sz="3600" dirty="0">
                <a:solidFill>
                  <a:srgbClr val="000000"/>
                </a:solidFill>
                <a:latin typeface="Open Sauce"/>
                <a:ea typeface="Open Sauce"/>
                <a:cs typeface="Open Sauce"/>
                <a:sym typeface="Open Sauce"/>
              </a:rPr>
              <a:t>Log into Pollev.com again!</a:t>
            </a:r>
          </a:p>
          <a:p>
            <a:pPr algn="l">
              <a:lnSpc>
                <a:spcPts val="4098"/>
              </a:lnSpc>
              <a:spcBef>
                <a:spcPct val="0"/>
              </a:spcBef>
            </a:pPr>
            <a:endParaRPr lang="en-US" sz="4400" dirty="0">
              <a:solidFill>
                <a:srgbClr val="000000"/>
              </a:solidFill>
              <a:latin typeface="Open Sauce"/>
              <a:ea typeface="Open Sauce"/>
              <a:cs typeface="Open Sauce"/>
              <a:sym typeface="Open Sauce"/>
            </a:endParaRPr>
          </a:p>
          <a:p>
            <a:pPr algn="l">
              <a:lnSpc>
                <a:spcPts val="4098"/>
              </a:lnSpc>
              <a:spcBef>
                <a:spcPct val="0"/>
              </a:spcBef>
            </a:pPr>
            <a:endParaRPr lang="en-US" sz="4400" dirty="0">
              <a:solidFill>
                <a:srgbClr val="000000"/>
              </a:solidFill>
              <a:latin typeface="Open Sauce"/>
              <a:ea typeface="Open Sauce"/>
              <a:cs typeface="Open Sauce"/>
              <a:sym typeface="Open Sauce"/>
            </a:endParaRPr>
          </a:p>
          <a:p>
            <a:pPr algn="l">
              <a:lnSpc>
                <a:spcPts val="4098"/>
              </a:lnSpc>
              <a:spcBef>
                <a:spcPct val="0"/>
              </a:spcBef>
            </a:pPr>
            <a:endParaRPr lang="en-US" sz="4400" dirty="0">
              <a:solidFill>
                <a:srgbClr val="000000"/>
              </a:solidFill>
              <a:latin typeface="Open Sauce"/>
              <a:ea typeface="Open Sauce"/>
              <a:cs typeface="Open Sauce"/>
              <a:sym typeface="Open Sauce"/>
            </a:endParaRPr>
          </a:p>
          <a:p>
            <a:pPr algn="l">
              <a:lnSpc>
                <a:spcPts val="4098"/>
              </a:lnSpc>
              <a:spcBef>
                <a:spcPct val="0"/>
              </a:spcBef>
            </a:pPr>
            <a:endParaRPr lang="en-US" sz="4400" dirty="0">
              <a:solidFill>
                <a:srgbClr val="000000"/>
              </a:solidFill>
              <a:latin typeface="Open Sauce"/>
              <a:ea typeface="Open Sauce"/>
              <a:cs typeface="Open Sauce"/>
              <a:sym typeface="Open Sauce"/>
            </a:endParaRPr>
          </a:p>
          <a:p>
            <a:pPr algn="l">
              <a:lnSpc>
                <a:spcPts val="4098"/>
              </a:lnSpc>
              <a:spcBef>
                <a:spcPct val="0"/>
              </a:spcBef>
            </a:pPr>
            <a:endParaRPr lang="en-US" sz="3152" dirty="0">
              <a:solidFill>
                <a:srgbClr val="000000"/>
              </a:solidFill>
              <a:latin typeface="Open Sauce"/>
              <a:ea typeface="Open Sauce"/>
              <a:cs typeface="Open Sauce"/>
              <a:sym typeface="Open Sauce"/>
            </a:endParaRPr>
          </a:p>
          <a:p>
            <a:pPr algn="l">
              <a:lnSpc>
                <a:spcPts val="4098"/>
              </a:lnSpc>
              <a:spcBef>
                <a:spcPct val="0"/>
              </a:spcBef>
            </a:pPr>
            <a:endParaRPr lang="en-US" sz="3152" dirty="0">
              <a:solidFill>
                <a:srgbClr val="000000"/>
              </a:solidFill>
              <a:latin typeface="Open Sauce"/>
              <a:ea typeface="Open Sauce"/>
              <a:cs typeface="Open Sauce"/>
              <a:sym typeface="Open Sauce"/>
            </a:endParaRPr>
          </a:p>
        </p:txBody>
      </p:sp>
    </p:spTree>
    <p:extLst>
      <p:ext uri="{BB962C8B-B14F-4D97-AF65-F5344CB8AC3E}">
        <p14:creationId xmlns:p14="http://schemas.microsoft.com/office/powerpoint/2010/main" val="715064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160AC3-8D81-3E61-BE92-6DA10B897052}"/>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90500" y="190500"/>
            <a:ext cx="17907000" cy="9906000"/>
          </a:xfrm>
          <a:prstGeom prst="rect">
            <a:avLst/>
          </a:prstGeom>
        </p:spPr>
      </p:pic>
    </p:spTree>
    <p:extLst>
      <p:ext uri="{BB962C8B-B14F-4D97-AF65-F5344CB8AC3E}">
        <p14:creationId xmlns:p14="http://schemas.microsoft.com/office/powerpoint/2010/main" val="1670564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4FDDF8-FFC6-4200-95FA-4899C9014F21}"/>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90500" y="190500"/>
            <a:ext cx="17907000" cy="9906000"/>
          </a:xfrm>
          <a:prstGeom prst="rect">
            <a:avLst/>
          </a:prstGeom>
        </p:spPr>
      </p:pic>
    </p:spTree>
    <p:extLst>
      <p:ext uri="{BB962C8B-B14F-4D97-AF65-F5344CB8AC3E}">
        <p14:creationId xmlns:p14="http://schemas.microsoft.com/office/powerpoint/2010/main" val="3106953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91CAE0-FDF5-CE35-DC56-BC85453FA485}"/>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90500" y="190500"/>
            <a:ext cx="17907000" cy="9906000"/>
          </a:xfrm>
          <a:prstGeom prst="rect">
            <a:avLst/>
          </a:prstGeom>
        </p:spPr>
      </p:pic>
    </p:spTree>
    <p:extLst>
      <p:ext uri="{BB962C8B-B14F-4D97-AF65-F5344CB8AC3E}">
        <p14:creationId xmlns:p14="http://schemas.microsoft.com/office/powerpoint/2010/main" val="450327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F9718D-8595-6B75-EB7A-6AC724341916}"/>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90500" y="190500"/>
            <a:ext cx="17907000" cy="9906000"/>
          </a:xfrm>
          <a:prstGeom prst="rect">
            <a:avLst/>
          </a:prstGeom>
        </p:spPr>
      </p:pic>
    </p:spTree>
    <p:extLst>
      <p:ext uri="{BB962C8B-B14F-4D97-AF65-F5344CB8AC3E}">
        <p14:creationId xmlns:p14="http://schemas.microsoft.com/office/powerpoint/2010/main" val="1526778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AF5E12-4F47-1599-B136-AA0B2F4AB345}"/>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90500" y="190500"/>
            <a:ext cx="17907000" cy="9906000"/>
          </a:xfrm>
          <a:prstGeom prst="rect">
            <a:avLst/>
          </a:prstGeom>
        </p:spPr>
      </p:pic>
    </p:spTree>
    <p:extLst>
      <p:ext uri="{BB962C8B-B14F-4D97-AF65-F5344CB8AC3E}">
        <p14:creationId xmlns:p14="http://schemas.microsoft.com/office/powerpoint/2010/main" val="3435635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886763-F346-A265-C2A7-4CFCEF89CE53}"/>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90500" y="190500"/>
            <a:ext cx="17907000" cy="9906000"/>
          </a:xfrm>
          <a:prstGeom prst="rect">
            <a:avLst/>
          </a:prstGeom>
        </p:spPr>
      </p:pic>
    </p:spTree>
    <p:extLst>
      <p:ext uri="{BB962C8B-B14F-4D97-AF65-F5344CB8AC3E}">
        <p14:creationId xmlns:p14="http://schemas.microsoft.com/office/powerpoint/2010/main" val="578675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a:p>
        </p:txBody>
      </p:sp>
      <p:grpSp>
        <p:nvGrpSpPr>
          <p:cNvPr id="3" name="Group 3"/>
          <p:cNvGrpSpPr/>
          <p:nvPr/>
        </p:nvGrpSpPr>
        <p:grpSpPr>
          <a:xfrm>
            <a:off x="2979097" y="0"/>
            <a:ext cx="1710961" cy="10674983"/>
            <a:chOff x="0" y="0"/>
            <a:chExt cx="450623" cy="2811518"/>
          </a:xfrm>
        </p:grpSpPr>
        <p:sp>
          <p:nvSpPr>
            <p:cNvPr id="4" name="Freeform 4"/>
            <p:cNvSpPr/>
            <p:nvPr/>
          </p:nvSpPr>
          <p:spPr>
            <a:xfrm>
              <a:off x="0" y="0"/>
              <a:ext cx="450623" cy="2811518"/>
            </a:xfrm>
            <a:custGeom>
              <a:avLst/>
              <a:gdLst/>
              <a:ahLst/>
              <a:cxnLst/>
              <a:rect l="l" t="t" r="r" b="b"/>
              <a:pathLst>
                <a:path w="450623" h="2811518">
                  <a:moveTo>
                    <a:pt x="0" y="0"/>
                  </a:moveTo>
                  <a:lnTo>
                    <a:pt x="450623" y="0"/>
                  </a:lnTo>
                  <a:lnTo>
                    <a:pt x="450623" y="2811518"/>
                  </a:lnTo>
                  <a:lnTo>
                    <a:pt x="0" y="2811518"/>
                  </a:lnTo>
                  <a:close/>
                </a:path>
              </a:pathLst>
            </a:custGeom>
            <a:gradFill rotWithShape="1">
              <a:gsLst>
                <a:gs pos="0">
                  <a:srgbClr val="696969">
                    <a:alpha val="72000"/>
                  </a:srgbClr>
                </a:gs>
                <a:gs pos="33333">
                  <a:srgbClr val="B4B4B4">
                    <a:alpha val="82500"/>
                  </a:srgbClr>
                </a:gs>
                <a:gs pos="66667">
                  <a:srgbClr val="EEEEEE">
                    <a:alpha val="70500"/>
                  </a:srgbClr>
                </a:gs>
                <a:gs pos="100000">
                  <a:srgbClr val="FBFBFB">
                    <a:alpha val="22000"/>
                  </a:srgbClr>
                </a:gs>
              </a:gsLst>
              <a:lin ang="0"/>
            </a:gradFill>
            <a:ln cap="sq">
              <a:noFill/>
              <a:prstDash val="solid"/>
              <a:miter/>
            </a:ln>
          </p:spPr>
          <p:txBody>
            <a:bodyPr/>
            <a:lstStyle/>
            <a:p>
              <a:endParaRPr lang="en-US"/>
            </a:p>
          </p:txBody>
        </p:sp>
        <p:sp>
          <p:nvSpPr>
            <p:cNvPr id="5" name="TextBox 5"/>
            <p:cNvSpPr txBox="1"/>
            <p:nvPr/>
          </p:nvSpPr>
          <p:spPr>
            <a:xfrm>
              <a:off x="0" y="-19050"/>
              <a:ext cx="450623" cy="2830568"/>
            </a:xfrm>
            <a:prstGeom prst="rect">
              <a:avLst/>
            </a:prstGeom>
          </p:spPr>
          <p:txBody>
            <a:bodyPr lIns="50800" tIns="50800" rIns="50800" bIns="50800" rtlCol="0" anchor="ctr"/>
            <a:lstStyle/>
            <a:p>
              <a:pPr marL="0" lvl="0" indent="0" algn="ctr">
                <a:lnSpc>
                  <a:spcPts val="2859"/>
                </a:lnSpc>
                <a:spcBef>
                  <a:spcPct val="0"/>
                </a:spcBef>
              </a:pPr>
              <a:endParaRPr dirty="0"/>
            </a:p>
          </p:txBody>
        </p:sp>
      </p:grpSp>
      <p:sp>
        <p:nvSpPr>
          <p:cNvPr id="6" name="TextBox 6"/>
          <p:cNvSpPr txBox="1"/>
          <p:nvPr/>
        </p:nvSpPr>
        <p:spPr>
          <a:xfrm>
            <a:off x="6913827" y="933450"/>
            <a:ext cx="5325326" cy="898392"/>
          </a:xfrm>
          <a:prstGeom prst="rect">
            <a:avLst/>
          </a:prstGeom>
        </p:spPr>
        <p:txBody>
          <a:bodyPr lIns="0" tIns="0" rIns="0" bIns="0" rtlCol="0" anchor="t">
            <a:spAutoFit/>
          </a:bodyPr>
          <a:lstStyle/>
          <a:p>
            <a:pPr marL="0" lvl="0" indent="0" algn="l">
              <a:lnSpc>
                <a:spcPts val="7291"/>
              </a:lnSpc>
              <a:spcBef>
                <a:spcPct val="0"/>
              </a:spcBef>
            </a:pPr>
            <a:r>
              <a:rPr lang="en-US" sz="5283" spc="184" dirty="0">
                <a:solidFill>
                  <a:srgbClr val="010101"/>
                </a:solidFill>
                <a:latin typeface="Archivo Black"/>
                <a:ea typeface="Archivo Black"/>
                <a:cs typeface="Archivo Black"/>
                <a:sym typeface="Archivo Black"/>
              </a:rPr>
              <a:t>IN LAK’ECH</a:t>
            </a:r>
          </a:p>
        </p:txBody>
      </p:sp>
      <p:sp>
        <p:nvSpPr>
          <p:cNvPr id="7" name="TextBox 7"/>
          <p:cNvSpPr txBox="1"/>
          <p:nvPr/>
        </p:nvSpPr>
        <p:spPr>
          <a:xfrm>
            <a:off x="6913827" y="2408335"/>
            <a:ext cx="8113009" cy="7353167"/>
          </a:xfrm>
          <a:prstGeom prst="rect">
            <a:avLst/>
          </a:prstGeom>
        </p:spPr>
        <p:txBody>
          <a:bodyPr lIns="0" tIns="0" rIns="0" bIns="0" rtlCol="0" anchor="t">
            <a:spAutoFit/>
          </a:bodyPr>
          <a:lstStyle/>
          <a:p>
            <a:pPr algn="l">
              <a:lnSpc>
                <a:spcPts val="3567"/>
              </a:lnSpc>
            </a:pPr>
            <a:r>
              <a:rPr lang="en-US" sz="2585" spc="253" dirty="0">
                <a:solidFill>
                  <a:srgbClr val="000000"/>
                </a:solidFill>
                <a:latin typeface="Montserrat Light Italics"/>
                <a:ea typeface="Montserrat Light Italics"/>
                <a:cs typeface="Montserrat Light Italics"/>
                <a:sym typeface="Montserrat Light Italics"/>
              </a:rPr>
              <a:t>Tú eres mi otro yo.</a:t>
            </a:r>
          </a:p>
          <a:p>
            <a:pPr algn="l">
              <a:lnSpc>
                <a:spcPts val="3567"/>
              </a:lnSpc>
            </a:pPr>
            <a:r>
              <a:rPr lang="en-US" sz="2585" spc="253" dirty="0">
                <a:solidFill>
                  <a:srgbClr val="000000"/>
                </a:solidFill>
                <a:latin typeface="Montserrat Light"/>
                <a:ea typeface="Montserrat Light"/>
                <a:cs typeface="Montserrat Light"/>
                <a:sym typeface="Montserrat Light"/>
              </a:rPr>
              <a:t>You are my other me. </a:t>
            </a:r>
          </a:p>
          <a:p>
            <a:pPr algn="l">
              <a:lnSpc>
                <a:spcPts val="3567"/>
              </a:lnSpc>
            </a:pPr>
            <a:endParaRPr lang="en-US" sz="2585" spc="253" dirty="0">
              <a:solidFill>
                <a:srgbClr val="000000"/>
              </a:solidFill>
              <a:latin typeface="Montserrat Light"/>
              <a:ea typeface="Montserrat Light"/>
              <a:cs typeface="Montserrat Light"/>
              <a:sym typeface="Montserrat Light"/>
            </a:endParaRPr>
          </a:p>
          <a:p>
            <a:pPr algn="l">
              <a:lnSpc>
                <a:spcPts val="3567"/>
              </a:lnSpc>
            </a:pPr>
            <a:r>
              <a:rPr lang="en-US" sz="2585" spc="253" dirty="0">
                <a:solidFill>
                  <a:srgbClr val="000000"/>
                </a:solidFill>
                <a:latin typeface="Montserrat Light Italics"/>
                <a:ea typeface="Montserrat Light Italics"/>
                <a:cs typeface="Montserrat Light Italics"/>
                <a:sym typeface="Montserrat Light Italics"/>
              </a:rPr>
              <a:t>Si te hago daño a ti,</a:t>
            </a:r>
          </a:p>
          <a:p>
            <a:pPr algn="l">
              <a:lnSpc>
                <a:spcPts val="3567"/>
              </a:lnSpc>
            </a:pPr>
            <a:r>
              <a:rPr lang="en-US" sz="2585" spc="253" dirty="0">
                <a:solidFill>
                  <a:srgbClr val="000000"/>
                </a:solidFill>
                <a:latin typeface="Montserrat Light"/>
                <a:ea typeface="Montserrat Light"/>
                <a:cs typeface="Montserrat Light"/>
                <a:sym typeface="Montserrat Light"/>
              </a:rPr>
              <a:t>If I do harm to you, </a:t>
            </a:r>
          </a:p>
          <a:p>
            <a:pPr algn="l">
              <a:lnSpc>
                <a:spcPts val="3567"/>
              </a:lnSpc>
            </a:pPr>
            <a:endParaRPr lang="en-US" sz="2585" spc="253" dirty="0">
              <a:solidFill>
                <a:srgbClr val="000000"/>
              </a:solidFill>
              <a:latin typeface="Montserrat Light"/>
              <a:ea typeface="Montserrat Light"/>
              <a:cs typeface="Montserrat Light"/>
              <a:sym typeface="Montserrat Light"/>
            </a:endParaRPr>
          </a:p>
          <a:p>
            <a:pPr algn="l">
              <a:lnSpc>
                <a:spcPts val="3567"/>
              </a:lnSpc>
            </a:pPr>
            <a:r>
              <a:rPr lang="en-US" sz="2585" spc="253" dirty="0">
                <a:solidFill>
                  <a:srgbClr val="000000"/>
                </a:solidFill>
                <a:latin typeface="Montserrat Light Italics"/>
                <a:ea typeface="Montserrat Light Italics"/>
                <a:cs typeface="Montserrat Light Italics"/>
                <a:sym typeface="Montserrat Light Italics"/>
              </a:rPr>
              <a:t>Me hago daño a mi mismo. </a:t>
            </a:r>
          </a:p>
          <a:p>
            <a:pPr algn="l">
              <a:lnSpc>
                <a:spcPts val="3567"/>
              </a:lnSpc>
            </a:pPr>
            <a:r>
              <a:rPr lang="en-US" sz="2585" spc="253" dirty="0">
                <a:solidFill>
                  <a:srgbClr val="000000"/>
                </a:solidFill>
                <a:latin typeface="Montserrat Light"/>
                <a:ea typeface="Montserrat Light"/>
                <a:cs typeface="Montserrat Light"/>
                <a:sym typeface="Montserrat Light"/>
              </a:rPr>
              <a:t>I do harm to myself. </a:t>
            </a:r>
          </a:p>
          <a:p>
            <a:pPr algn="l">
              <a:lnSpc>
                <a:spcPts val="3567"/>
              </a:lnSpc>
            </a:pPr>
            <a:endParaRPr lang="en-US" sz="2585" spc="253" dirty="0">
              <a:solidFill>
                <a:srgbClr val="000000"/>
              </a:solidFill>
              <a:latin typeface="Montserrat Light"/>
              <a:ea typeface="Montserrat Light"/>
              <a:cs typeface="Montserrat Light"/>
              <a:sym typeface="Montserrat Light"/>
            </a:endParaRPr>
          </a:p>
          <a:p>
            <a:pPr algn="l">
              <a:lnSpc>
                <a:spcPts val="3567"/>
              </a:lnSpc>
            </a:pPr>
            <a:r>
              <a:rPr lang="en-US" sz="2585" spc="253" dirty="0">
                <a:solidFill>
                  <a:srgbClr val="000000"/>
                </a:solidFill>
                <a:latin typeface="Montserrat Light Italics"/>
                <a:ea typeface="Montserrat Light Italics"/>
                <a:cs typeface="Montserrat Light Italics"/>
                <a:sym typeface="Montserrat Light Italics"/>
              </a:rPr>
              <a:t>Si te amo y respeto, </a:t>
            </a:r>
          </a:p>
          <a:p>
            <a:pPr algn="l">
              <a:lnSpc>
                <a:spcPts val="3567"/>
              </a:lnSpc>
            </a:pPr>
            <a:r>
              <a:rPr lang="en-US" sz="2585" spc="253" dirty="0">
                <a:solidFill>
                  <a:srgbClr val="000000"/>
                </a:solidFill>
                <a:latin typeface="Montserrat Light"/>
                <a:ea typeface="Montserrat Light"/>
                <a:cs typeface="Montserrat Light"/>
                <a:sym typeface="Montserrat Light"/>
              </a:rPr>
              <a:t>If I love and respect you, </a:t>
            </a:r>
          </a:p>
          <a:p>
            <a:pPr algn="l">
              <a:lnSpc>
                <a:spcPts val="3567"/>
              </a:lnSpc>
            </a:pPr>
            <a:endParaRPr lang="en-US" sz="2585" spc="253" dirty="0">
              <a:solidFill>
                <a:srgbClr val="000000"/>
              </a:solidFill>
              <a:latin typeface="Montserrat Light"/>
              <a:ea typeface="Montserrat Light"/>
              <a:cs typeface="Montserrat Light"/>
              <a:sym typeface="Montserrat Light"/>
            </a:endParaRPr>
          </a:p>
          <a:p>
            <a:pPr algn="l">
              <a:lnSpc>
                <a:spcPts val="3567"/>
              </a:lnSpc>
            </a:pPr>
            <a:r>
              <a:rPr lang="en-US" sz="2585" spc="253" dirty="0">
                <a:solidFill>
                  <a:srgbClr val="000000"/>
                </a:solidFill>
                <a:latin typeface="Montserrat Light Italics"/>
                <a:ea typeface="Montserrat Light Italics"/>
                <a:cs typeface="Montserrat Light Italics"/>
                <a:sym typeface="Montserrat Light Italics"/>
              </a:rPr>
              <a:t>Me amo y respeto yo. </a:t>
            </a:r>
          </a:p>
          <a:p>
            <a:pPr algn="l">
              <a:lnSpc>
                <a:spcPts val="3567"/>
              </a:lnSpc>
            </a:pPr>
            <a:r>
              <a:rPr lang="en-US" sz="2585" spc="253" dirty="0">
                <a:solidFill>
                  <a:srgbClr val="000000"/>
                </a:solidFill>
                <a:latin typeface="Montserrat Light"/>
                <a:ea typeface="Montserrat Light"/>
                <a:cs typeface="Montserrat Light"/>
                <a:sym typeface="Montserrat Light"/>
              </a:rPr>
              <a:t>I love and respect myself. ­ </a:t>
            </a:r>
          </a:p>
          <a:p>
            <a:pPr algn="l">
              <a:lnSpc>
                <a:spcPts val="3567"/>
              </a:lnSpc>
            </a:pPr>
            <a:endParaRPr lang="en-US" sz="2585" spc="253" dirty="0">
              <a:solidFill>
                <a:srgbClr val="000000"/>
              </a:solidFill>
              <a:latin typeface="Montserrat Light"/>
              <a:ea typeface="Montserrat Light"/>
              <a:cs typeface="Montserrat Light"/>
              <a:sym typeface="Montserrat Light"/>
            </a:endParaRPr>
          </a:p>
          <a:p>
            <a:pPr algn="l">
              <a:lnSpc>
                <a:spcPts val="3567"/>
              </a:lnSpc>
            </a:pPr>
            <a:r>
              <a:rPr lang="en-US" sz="2585" spc="253" dirty="0">
                <a:solidFill>
                  <a:srgbClr val="000000"/>
                </a:solidFill>
                <a:latin typeface="Montserrat Light"/>
                <a:ea typeface="Montserrat Light"/>
                <a:cs typeface="Montserrat Light"/>
                <a:sym typeface="Montserrat Light"/>
              </a:rPr>
              <a:t>Luis Valdez</a:t>
            </a:r>
          </a:p>
        </p:txBody>
      </p:sp>
    </p:spTree>
    <p:extLst>
      <p:ext uri="{BB962C8B-B14F-4D97-AF65-F5344CB8AC3E}">
        <p14:creationId xmlns:p14="http://schemas.microsoft.com/office/powerpoint/2010/main" val="2072597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dirty="0"/>
          </a:p>
        </p:txBody>
      </p:sp>
      <p:grpSp>
        <p:nvGrpSpPr>
          <p:cNvPr id="3" name="Group 3"/>
          <p:cNvGrpSpPr/>
          <p:nvPr/>
        </p:nvGrpSpPr>
        <p:grpSpPr>
          <a:xfrm>
            <a:off x="-3950263" y="803081"/>
            <a:ext cx="15859325" cy="2258023"/>
            <a:chOff x="0" y="0"/>
            <a:chExt cx="1537211" cy="218865"/>
          </a:xfrm>
        </p:grpSpPr>
        <p:sp>
          <p:nvSpPr>
            <p:cNvPr id="4" name="Freeform 4"/>
            <p:cNvSpPr/>
            <p:nvPr/>
          </p:nvSpPr>
          <p:spPr>
            <a:xfrm>
              <a:off x="0" y="0"/>
              <a:ext cx="1537211" cy="218865"/>
            </a:xfrm>
            <a:custGeom>
              <a:avLst/>
              <a:gdLst/>
              <a:ahLst/>
              <a:cxnLst/>
              <a:rect l="l" t="t" r="r" b="b"/>
              <a:pathLst>
                <a:path w="1537211" h="218865">
                  <a:moveTo>
                    <a:pt x="1334011" y="0"/>
                  </a:moveTo>
                  <a:lnTo>
                    <a:pt x="0" y="0"/>
                  </a:lnTo>
                  <a:lnTo>
                    <a:pt x="203200" y="218865"/>
                  </a:lnTo>
                  <a:lnTo>
                    <a:pt x="1537211" y="218865"/>
                  </a:lnTo>
                  <a:lnTo>
                    <a:pt x="1334011" y="0"/>
                  </a:lnTo>
                  <a:close/>
                </a:path>
              </a:pathLst>
            </a:custGeom>
            <a:solidFill>
              <a:srgbClr val="010101"/>
            </a:solidFill>
            <a:ln cap="sq">
              <a:noFill/>
              <a:prstDash val="solid"/>
              <a:miter/>
            </a:ln>
          </p:spPr>
          <p:txBody>
            <a:bodyPr/>
            <a:lstStyle/>
            <a:p>
              <a:endParaRPr lang="en-US" dirty="0"/>
            </a:p>
          </p:txBody>
        </p:sp>
        <p:sp>
          <p:nvSpPr>
            <p:cNvPr id="5" name="TextBox 5"/>
            <p:cNvSpPr txBox="1"/>
            <p:nvPr/>
          </p:nvSpPr>
          <p:spPr>
            <a:xfrm>
              <a:off x="101600" y="-19050"/>
              <a:ext cx="1334011" cy="237915"/>
            </a:xfrm>
            <a:prstGeom prst="rect">
              <a:avLst/>
            </a:prstGeom>
          </p:spPr>
          <p:txBody>
            <a:bodyPr lIns="50800" tIns="50800" rIns="50800" bIns="50800" rtlCol="0" anchor="ctr"/>
            <a:lstStyle/>
            <a:p>
              <a:pPr marL="0" lvl="0" indent="0" algn="ctr">
                <a:lnSpc>
                  <a:spcPts val="2859"/>
                </a:lnSpc>
                <a:spcBef>
                  <a:spcPct val="0"/>
                </a:spcBef>
              </a:pPr>
              <a:endParaRPr dirty="0"/>
            </a:p>
          </p:txBody>
        </p:sp>
      </p:grpSp>
      <p:sp>
        <p:nvSpPr>
          <p:cNvPr id="6" name="Freeform 6"/>
          <p:cNvSpPr/>
          <p:nvPr/>
        </p:nvSpPr>
        <p:spPr>
          <a:xfrm rot="2925483">
            <a:off x="5978889" y="4633519"/>
            <a:ext cx="15026802" cy="1591351"/>
          </a:xfrm>
          <a:custGeom>
            <a:avLst/>
            <a:gdLst/>
            <a:ahLst/>
            <a:cxnLst/>
            <a:rect l="l" t="t" r="r" b="b"/>
            <a:pathLst>
              <a:path w="15026802" h="1591351">
                <a:moveTo>
                  <a:pt x="0" y="0"/>
                </a:moveTo>
                <a:lnTo>
                  <a:pt x="15026802" y="0"/>
                </a:lnTo>
                <a:lnTo>
                  <a:pt x="15026802" y="1591350"/>
                </a:lnTo>
                <a:lnTo>
                  <a:pt x="0" y="1591350"/>
                </a:lnTo>
                <a:lnTo>
                  <a:pt x="0" y="0"/>
                </a:lnTo>
                <a:close/>
              </a:path>
            </a:pathLst>
          </a:custGeom>
          <a:blipFill>
            <a:blip r:embed="rId4"/>
            <a:stretch>
              <a:fillRect t="-86495"/>
            </a:stretch>
          </a:blipFill>
        </p:spPr>
        <p:txBody>
          <a:bodyPr/>
          <a:lstStyle/>
          <a:p>
            <a:endParaRPr lang="en-US" dirty="0"/>
          </a:p>
        </p:txBody>
      </p:sp>
      <p:grpSp>
        <p:nvGrpSpPr>
          <p:cNvPr id="7" name="Group 7"/>
          <p:cNvGrpSpPr/>
          <p:nvPr/>
        </p:nvGrpSpPr>
        <p:grpSpPr>
          <a:xfrm>
            <a:off x="426783" y="2548485"/>
            <a:ext cx="16136150" cy="7483468"/>
            <a:chOff x="0" y="0"/>
            <a:chExt cx="4249850" cy="1970954"/>
          </a:xfrm>
        </p:grpSpPr>
        <p:sp>
          <p:nvSpPr>
            <p:cNvPr id="8" name="Freeform 8"/>
            <p:cNvSpPr/>
            <p:nvPr/>
          </p:nvSpPr>
          <p:spPr>
            <a:xfrm>
              <a:off x="0" y="0"/>
              <a:ext cx="4249850" cy="1970955"/>
            </a:xfrm>
            <a:custGeom>
              <a:avLst/>
              <a:gdLst/>
              <a:ahLst/>
              <a:cxnLst/>
              <a:rect l="l" t="t" r="r" b="b"/>
              <a:pathLst>
                <a:path w="4249850" h="1970955">
                  <a:moveTo>
                    <a:pt x="24469" y="0"/>
                  </a:moveTo>
                  <a:lnTo>
                    <a:pt x="4225381" y="0"/>
                  </a:lnTo>
                  <a:cubicBezTo>
                    <a:pt x="4231871" y="0"/>
                    <a:pt x="4238094" y="2578"/>
                    <a:pt x="4242683" y="7167"/>
                  </a:cubicBezTo>
                  <a:cubicBezTo>
                    <a:pt x="4247272" y="11756"/>
                    <a:pt x="4249850" y="17980"/>
                    <a:pt x="4249850" y="24469"/>
                  </a:cubicBezTo>
                  <a:lnTo>
                    <a:pt x="4249850" y="1946485"/>
                  </a:lnTo>
                  <a:cubicBezTo>
                    <a:pt x="4249850" y="1952975"/>
                    <a:pt x="4247272" y="1959199"/>
                    <a:pt x="4242683" y="1963788"/>
                  </a:cubicBezTo>
                  <a:cubicBezTo>
                    <a:pt x="4238094" y="1968377"/>
                    <a:pt x="4231871" y="1970955"/>
                    <a:pt x="4225381" y="1970955"/>
                  </a:cubicBezTo>
                  <a:lnTo>
                    <a:pt x="24469" y="1970955"/>
                  </a:lnTo>
                  <a:cubicBezTo>
                    <a:pt x="17980" y="1970955"/>
                    <a:pt x="11756" y="1968377"/>
                    <a:pt x="7167" y="1963788"/>
                  </a:cubicBezTo>
                  <a:cubicBezTo>
                    <a:pt x="2578" y="1959199"/>
                    <a:pt x="0" y="1952975"/>
                    <a:pt x="0" y="1946485"/>
                  </a:cubicBezTo>
                  <a:lnTo>
                    <a:pt x="0" y="24469"/>
                  </a:lnTo>
                  <a:cubicBezTo>
                    <a:pt x="0" y="17980"/>
                    <a:pt x="2578" y="11756"/>
                    <a:pt x="7167" y="7167"/>
                  </a:cubicBezTo>
                  <a:cubicBezTo>
                    <a:pt x="11756" y="2578"/>
                    <a:pt x="17980" y="0"/>
                    <a:pt x="24469" y="0"/>
                  </a:cubicBezTo>
                  <a:close/>
                </a:path>
              </a:pathLst>
            </a:custGeom>
            <a:solidFill>
              <a:srgbClr val="F6F8F8"/>
            </a:solidFill>
          </p:spPr>
          <p:txBody>
            <a:bodyPr/>
            <a:lstStyle/>
            <a:p>
              <a:endParaRPr lang="en-US" dirty="0"/>
            </a:p>
          </p:txBody>
        </p:sp>
        <p:sp>
          <p:nvSpPr>
            <p:cNvPr id="9" name="TextBox 9"/>
            <p:cNvSpPr txBox="1"/>
            <p:nvPr/>
          </p:nvSpPr>
          <p:spPr>
            <a:xfrm>
              <a:off x="0" y="-19050"/>
              <a:ext cx="4249850" cy="1990004"/>
            </a:xfrm>
            <a:prstGeom prst="rect">
              <a:avLst/>
            </a:prstGeom>
          </p:spPr>
          <p:txBody>
            <a:bodyPr lIns="50800" tIns="50800" rIns="50800" bIns="50800" rtlCol="0" anchor="ctr"/>
            <a:lstStyle/>
            <a:p>
              <a:pPr algn="ctr">
                <a:lnSpc>
                  <a:spcPts val="2859"/>
                </a:lnSpc>
              </a:pPr>
              <a:endParaRPr dirty="0"/>
            </a:p>
          </p:txBody>
        </p:sp>
      </p:grpSp>
      <p:sp>
        <p:nvSpPr>
          <p:cNvPr id="10" name="TextBox 10"/>
          <p:cNvSpPr txBox="1"/>
          <p:nvPr/>
        </p:nvSpPr>
        <p:spPr>
          <a:xfrm>
            <a:off x="678345" y="942975"/>
            <a:ext cx="9132461" cy="1461939"/>
          </a:xfrm>
          <a:prstGeom prst="rect">
            <a:avLst/>
          </a:prstGeom>
        </p:spPr>
        <p:txBody>
          <a:bodyPr lIns="0" tIns="0" rIns="0" bIns="0" rtlCol="0" anchor="t">
            <a:spAutoFit/>
          </a:bodyPr>
          <a:lstStyle/>
          <a:p>
            <a:pPr marL="0" lvl="0" indent="0" algn="ctr">
              <a:lnSpc>
                <a:spcPts val="5701"/>
              </a:lnSpc>
              <a:spcBef>
                <a:spcPct val="0"/>
              </a:spcBef>
            </a:pPr>
            <a:r>
              <a:rPr lang="en-US" sz="4131" spc="33" dirty="0">
                <a:solidFill>
                  <a:srgbClr val="FFFFFF"/>
                </a:solidFill>
                <a:latin typeface="Archivo Black"/>
                <a:ea typeface="Archivo Black"/>
                <a:cs typeface="Archivo Black"/>
                <a:sym typeface="Archivo Black"/>
              </a:rPr>
              <a:t>CURENT GOALS OF THE CRIMINAL LEGAL SYSTEM</a:t>
            </a:r>
          </a:p>
        </p:txBody>
      </p:sp>
      <p:sp>
        <p:nvSpPr>
          <p:cNvPr id="11" name="TextBox 11"/>
          <p:cNvSpPr txBox="1"/>
          <p:nvPr/>
        </p:nvSpPr>
        <p:spPr>
          <a:xfrm>
            <a:off x="678345" y="3138170"/>
            <a:ext cx="15786248" cy="5745099"/>
          </a:xfrm>
          <a:prstGeom prst="rect">
            <a:avLst/>
          </a:prstGeom>
        </p:spPr>
        <p:txBody>
          <a:bodyPr lIns="0" tIns="0" rIns="0" bIns="0" rtlCol="0" anchor="t">
            <a:spAutoFit/>
          </a:bodyPr>
          <a:lstStyle/>
          <a:p>
            <a:pPr marL="680692" lvl="1" indent="-340346" algn="l">
              <a:lnSpc>
                <a:spcPts val="4098"/>
              </a:lnSpc>
              <a:buFont typeface="Arial"/>
              <a:buChar char="•"/>
            </a:pPr>
            <a:r>
              <a:rPr lang="en-US" sz="3152" dirty="0">
                <a:solidFill>
                  <a:srgbClr val="000000"/>
                </a:solidFill>
                <a:latin typeface="Open Sauce Bold"/>
                <a:ea typeface="Open Sauce Bold"/>
                <a:cs typeface="Open Sauce Bold"/>
                <a:sym typeface="Open Sauce Bold"/>
              </a:rPr>
              <a:t>Retribution:</a:t>
            </a:r>
            <a:r>
              <a:rPr lang="en-US" sz="3152" dirty="0">
                <a:solidFill>
                  <a:srgbClr val="000000"/>
                </a:solidFill>
                <a:latin typeface="Open Sauce"/>
                <a:ea typeface="Open Sauce"/>
                <a:cs typeface="Open Sauce"/>
                <a:sym typeface="Open Sauce"/>
              </a:rPr>
              <a:t> To punish the accountable party.</a:t>
            </a:r>
          </a:p>
          <a:p>
            <a:pPr marL="680692" lvl="1" indent="-340346" algn="l">
              <a:lnSpc>
                <a:spcPts val="4098"/>
              </a:lnSpc>
              <a:buFont typeface="Arial"/>
              <a:buChar char="•"/>
            </a:pPr>
            <a:r>
              <a:rPr lang="en-US" sz="3152" dirty="0">
                <a:solidFill>
                  <a:srgbClr val="000000"/>
                </a:solidFill>
                <a:latin typeface="Open Sauce Bold"/>
                <a:ea typeface="Open Sauce Bold"/>
                <a:cs typeface="Open Sauce Bold"/>
                <a:sym typeface="Open Sauce Bold"/>
              </a:rPr>
              <a:t>Deter: </a:t>
            </a:r>
            <a:r>
              <a:rPr lang="en-US" sz="3152" dirty="0">
                <a:solidFill>
                  <a:srgbClr val="000000"/>
                </a:solidFill>
                <a:latin typeface="Open Sauce"/>
                <a:ea typeface="Open Sauce"/>
                <a:cs typeface="Open Sauce"/>
                <a:sym typeface="Open Sauce"/>
              </a:rPr>
              <a:t>To prevent future incidences of crime through lengthy carceral sentencing. If individuals know they will be subjected to a lengthy carceral sentence, this will deter them from committing the crime.</a:t>
            </a:r>
          </a:p>
          <a:p>
            <a:pPr marL="680692" lvl="1" indent="-340346" algn="l">
              <a:lnSpc>
                <a:spcPts val="4098"/>
              </a:lnSpc>
              <a:buFont typeface="Arial"/>
              <a:buChar char="•"/>
            </a:pPr>
            <a:r>
              <a:rPr lang="en-US" sz="3152" dirty="0">
                <a:solidFill>
                  <a:srgbClr val="000000"/>
                </a:solidFill>
                <a:latin typeface="Open Sauce Bold"/>
                <a:ea typeface="Open Sauce Bold"/>
                <a:cs typeface="Open Sauce Bold"/>
                <a:sym typeface="Open Sauce Bold"/>
              </a:rPr>
              <a:t>Public Safety: </a:t>
            </a:r>
            <a:r>
              <a:rPr lang="en-US" sz="3152" dirty="0">
                <a:solidFill>
                  <a:srgbClr val="000000"/>
                </a:solidFill>
                <a:latin typeface="Open Sauce"/>
                <a:ea typeface="Open Sauce"/>
                <a:cs typeface="Open Sauce"/>
                <a:sym typeface="Open Sauce"/>
              </a:rPr>
              <a:t>By locking away accountable parties, communities are safer because those who offended are denied rights and freedoms.</a:t>
            </a:r>
          </a:p>
          <a:p>
            <a:pPr marL="680692" lvl="1" indent="-340346" algn="l">
              <a:lnSpc>
                <a:spcPts val="4098"/>
              </a:lnSpc>
              <a:buFont typeface="Arial"/>
              <a:buChar char="•"/>
            </a:pPr>
            <a:r>
              <a:rPr lang="en-US" sz="3152" dirty="0">
                <a:solidFill>
                  <a:srgbClr val="000000"/>
                </a:solidFill>
                <a:latin typeface="Open Sauce Bold"/>
                <a:ea typeface="Open Sauce Bold"/>
                <a:cs typeface="Open Sauce Bold"/>
                <a:sym typeface="Open Sauce Bold"/>
              </a:rPr>
              <a:t>Rehabilitation: </a:t>
            </a:r>
            <a:r>
              <a:rPr lang="en-US" sz="3152" dirty="0">
                <a:solidFill>
                  <a:srgbClr val="000000"/>
                </a:solidFill>
                <a:latin typeface="Open Sauce"/>
                <a:ea typeface="Open Sauce"/>
                <a:cs typeface="Open Sauce"/>
                <a:sym typeface="Open Sauce"/>
              </a:rPr>
              <a:t>Rehabilitate accountable parties by depriving them of rights and freedoms.</a:t>
            </a:r>
          </a:p>
          <a:p>
            <a:pPr algn="l">
              <a:lnSpc>
                <a:spcPts val="4098"/>
              </a:lnSpc>
              <a:spcBef>
                <a:spcPct val="0"/>
              </a:spcBef>
            </a:pPr>
            <a:endParaRPr lang="en-US" sz="3152" dirty="0">
              <a:solidFill>
                <a:srgbClr val="000000"/>
              </a:solidFill>
              <a:latin typeface="Open Sauce"/>
              <a:ea typeface="Open Sauce"/>
              <a:cs typeface="Open Sauce"/>
              <a:sym typeface="Open Sauce"/>
            </a:endParaRPr>
          </a:p>
          <a:p>
            <a:pPr algn="l">
              <a:lnSpc>
                <a:spcPts val="4098"/>
              </a:lnSpc>
              <a:spcBef>
                <a:spcPct val="0"/>
              </a:spcBef>
            </a:pPr>
            <a:r>
              <a:rPr lang="en-US" sz="3152" dirty="0">
                <a:solidFill>
                  <a:srgbClr val="000000"/>
                </a:solidFill>
                <a:latin typeface="Open Sauce"/>
                <a:ea typeface="Open Sauce"/>
                <a:cs typeface="Open Sauce"/>
                <a:sym typeface="Open Sauce"/>
              </a:rPr>
              <a:t>      Are these goals achieved by lengthy prison sentences? </a:t>
            </a:r>
          </a:p>
          <a:p>
            <a:pPr algn="l">
              <a:lnSpc>
                <a:spcPts val="4098"/>
              </a:lnSpc>
              <a:spcBef>
                <a:spcPct val="0"/>
              </a:spcBef>
            </a:pPr>
            <a:endParaRPr lang="en-US" sz="3152" dirty="0">
              <a:solidFill>
                <a:srgbClr val="000000"/>
              </a:solidFill>
              <a:latin typeface="Open Sauce"/>
              <a:ea typeface="Open Sauce"/>
              <a:cs typeface="Open Sauce"/>
              <a:sym typeface="Open Sauc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en-US" dirty="0"/>
          </a:p>
        </p:txBody>
      </p:sp>
      <p:grpSp>
        <p:nvGrpSpPr>
          <p:cNvPr id="3" name="Group 3"/>
          <p:cNvGrpSpPr/>
          <p:nvPr/>
        </p:nvGrpSpPr>
        <p:grpSpPr>
          <a:xfrm>
            <a:off x="-3950263" y="803081"/>
            <a:ext cx="15859325" cy="2258023"/>
            <a:chOff x="0" y="0"/>
            <a:chExt cx="1537211" cy="218865"/>
          </a:xfrm>
        </p:grpSpPr>
        <p:sp>
          <p:nvSpPr>
            <p:cNvPr id="4" name="Freeform 4"/>
            <p:cNvSpPr/>
            <p:nvPr/>
          </p:nvSpPr>
          <p:spPr>
            <a:xfrm>
              <a:off x="0" y="0"/>
              <a:ext cx="1537211" cy="218865"/>
            </a:xfrm>
            <a:custGeom>
              <a:avLst/>
              <a:gdLst/>
              <a:ahLst/>
              <a:cxnLst/>
              <a:rect l="l" t="t" r="r" b="b"/>
              <a:pathLst>
                <a:path w="1537211" h="218865">
                  <a:moveTo>
                    <a:pt x="1334011" y="0"/>
                  </a:moveTo>
                  <a:lnTo>
                    <a:pt x="0" y="0"/>
                  </a:lnTo>
                  <a:lnTo>
                    <a:pt x="203200" y="218865"/>
                  </a:lnTo>
                  <a:lnTo>
                    <a:pt x="1537211" y="218865"/>
                  </a:lnTo>
                  <a:lnTo>
                    <a:pt x="1334011" y="0"/>
                  </a:lnTo>
                  <a:close/>
                </a:path>
              </a:pathLst>
            </a:custGeom>
            <a:solidFill>
              <a:srgbClr val="010101"/>
            </a:solidFill>
            <a:ln cap="sq">
              <a:noFill/>
              <a:prstDash val="solid"/>
              <a:miter/>
            </a:ln>
          </p:spPr>
          <p:txBody>
            <a:bodyPr/>
            <a:lstStyle/>
            <a:p>
              <a:endParaRPr lang="en-US" dirty="0"/>
            </a:p>
          </p:txBody>
        </p:sp>
        <p:sp>
          <p:nvSpPr>
            <p:cNvPr id="5" name="TextBox 5"/>
            <p:cNvSpPr txBox="1"/>
            <p:nvPr/>
          </p:nvSpPr>
          <p:spPr>
            <a:xfrm>
              <a:off x="101600" y="-19050"/>
              <a:ext cx="1334011" cy="237915"/>
            </a:xfrm>
            <a:prstGeom prst="rect">
              <a:avLst/>
            </a:prstGeom>
          </p:spPr>
          <p:txBody>
            <a:bodyPr lIns="50800" tIns="50800" rIns="50800" bIns="50800" rtlCol="0" anchor="ctr"/>
            <a:lstStyle/>
            <a:p>
              <a:pPr marL="0" lvl="0" indent="0" algn="ctr">
                <a:lnSpc>
                  <a:spcPts val="2859"/>
                </a:lnSpc>
                <a:spcBef>
                  <a:spcPct val="0"/>
                </a:spcBef>
              </a:pPr>
              <a:endParaRPr dirty="0"/>
            </a:p>
          </p:txBody>
        </p:sp>
      </p:grpSp>
      <p:sp>
        <p:nvSpPr>
          <p:cNvPr id="6" name="Freeform 6"/>
          <p:cNvSpPr/>
          <p:nvPr/>
        </p:nvSpPr>
        <p:spPr>
          <a:xfrm rot="2925483">
            <a:off x="5978889" y="4633519"/>
            <a:ext cx="15026802" cy="1591351"/>
          </a:xfrm>
          <a:custGeom>
            <a:avLst/>
            <a:gdLst/>
            <a:ahLst/>
            <a:cxnLst/>
            <a:rect l="l" t="t" r="r" b="b"/>
            <a:pathLst>
              <a:path w="15026802" h="1591351">
                <a:moveTo>
                  <a:pt x="0" y="0"/>
                </a:moveTo>
                <a:lnTo>
                  <a:pt x="15026802" y="0"/>
                </a:lnTo>
                <a:lnTo>
                  <a:pt x="15026802" y="1591350"/>
                </a:lnTo>
                <a:lnTo>
                  <a:pt x="0" y="1591350"/>
                </a:lnTo>
                <a:lnTo>
                  <a:pt x="0" y="0"/>
                </a:lnTo>
                <a:close/>
              </a:path>
            </a:pathLst>
          </a:custGeom>
          <a:blipFill>
            <a:blip r:embed="rId3"/>
            <a:stretch>
              <a:fillRect t="-86495"/>
            </a:stretch>
          </a:blipFill>
        </p:spPr>
        <p:txBody>
          <a:bodyPr/>
          <a:lstStyle/>
          <a:p>
            <a:endParaRPr lang="en-US" dirty="0"/>
          </a:p>
        </p:txBody>
      </p:sp>
      <p:grpSp>
        <p:nvGrpSpPr>
          <p:cNvPr id="7" name="Group 7"/>
          <p:cNvGrpSpPr/>
          <p:nvPr/>
        </p:nvGrpSpPr>
        <p:grpSpPr>
          <a:xfrm>
            <a:off x="426783" y="2548485"/>
            <a:ext cx="16136150" cy="7483468"/>
            <a:chOff x="0" y="0"/>
            <a:chExt cx="4249850" cy="1970954"/>
          </a:xfrm>
        </p:grpSpPr>
        <p:sp>
          <p:nvSpPr>
            <p:cNvPr id="8" name="Freeform 8"/>
            <p:cNvSpPr/>
            <p:nvPr/>
          </p:nvSpPr>
          <p:spPr>
            <a:xfrm>
              <a:off x="0" y="0"/>
              <a:ext cx="4249850" cy="1970955"/>
            </a:xfrm>
            <a:custGeom>
              <a:avLst/>
              <a:gdLst/>
              <a:ahLst/>
              <a:cxnLst/>
              <a:rect l="l" t="t" r="r" b="b"/>
              <a:pathLst>
                <a:path w="4249850" h="1970955">
                  <a:moveTo>
                    <a:pt x="24469" y="0"/>
                  </a:moveTo>
                  <a:lnTo>
                    <a:pt x="4225381" y="0"/>
                  </a:lnTo>
                  <a:cubicBezTo>
                    <a:pt x="4231871" y="0"/>
                    <a:pt x="4238094" y="2578"/>
                    <a:pt x="4242683" y="7167"/>
                  </a:cubicBezTo>
                  <a:cubicBezTo>
                    <a:pt x="4247272" y="11756"/>
                    <a:pt x="4249850" y="17980"/>
                    <a:pt x="4249850" y="24469"/>
                  </a:cubicBezTo>
                  <a:lnTo>
                    <a:pt x="4249850" y="1946485"/>
                  </a:lnTo>
                  <a:cubicBezTo>
                    <a:pt x="4249850" y="1952975"/>
                    <a:pt x="4247272" y="1959199"/>
                    <a:pt x="4242683" y="1963788"/>
                  </a:cubicBezTo>
                  <a:cubicBezTo>
                    <a:pt x="4238094" y="1968377"/>
                    <a:pt x="4231871" y="1970955"/>
                    <a:pt x="4225381" y="1970955"/>
                  </a:cubicBezTo>
                  <a:lnTo>
                    <a:pt x="24469" y="1970955"/>
                  </a:lnTo>
                  <a:cubicBezTo>
                    <a:pt x="17980" y="1970955"/>
                    <a:pt x="11756" y="1968377"/>
                    <a:pt x="7167" y="1963788"/>
                  </a:cubicBezTo>
                  <a:cubicBezTo>
                    <a:pt x="2578" y="1959199"/>
                    <a:pt x="0" y="1952975"/>
                    <a:pt x="0" y="1946485"/>
                  </a:cubicBezTo>
                  <a:lnTo>
                    <a:pt x="0" y="24469"/>
                  </a:lnTo>
                  <a:cubicBezTo>
                    <a:pt x="0" y="17980"/>
                    <a:pt x="2578" y="11756"/>
                    <a:pt x="7167" y="7167"/>
                  </a:cubicBezTo>
                  <a:cubicBezTo>
                    <a:pt x="11756" y="2578"/>
                    <a:pt x="17980" y="0"/>
                    <a:pt x="24469" y="0"/>
                  </a:cubicBezTo>
                  <a:close/>
                </a:path>
              </a:pathLst>
            </a:custGeom>
            <a:solidFill>
              <a:srgbClr val="F6F8F8"/>
            </a:solidFill>
          </p:spPr>
          <p:txBody>
            <a:bodyPr/>
            <a:lstStyle/>
            <a:p>
              <a:endParaRPr lang="en-US" dirty="0"/>
            </a:p>
          </p:txBody>
        </p:sp>
        <p:sp>
          <p:nvSpPr>
            <p:cNvPr id="9" name="TextBox 9"/>
            <p:cNvSpPr txBox="1"/>
            <p:nvPr/>
          </p:nvSpPr>
          <p:spPr>
            <a:xfrm>
              <a:off x="0" y="-19050"/>
              <a:ext cx="4249850" cy="1990004"/>
            </a:xfrm>
            <a:prstGeom prst="rect">
              <a:avLst/>
            </a:prstGeom>
          </p:spPr>
          <p:txBody>
            <a:bodyPr lIns="50800" tIns="50800" rIns="50800" bIns="50800" rtlCol="0" anchor="ctr"/>
            <a:lstStyle/>
            <a:p>
              <a:pPr algn="ctr">
                <a:lnSpc>
                  <a:spcPts val="2859"/>
                </a:lnSpc>
              </a:pPr>
              <a:endParaRPr dirty="0"/>
            </a:p>
          </p:txBody>
        </p:sp>
      </p:grpSp>
      <p:sp>
        <p:nvSpPr>
          <p:cNvPr id="10" name="TextBox 10"/>
          <p:cNvSpPr txBox="1"/>
          <p:nvPr/>
        </p:nvSpPr>
        <p:spPr>
          <a:xfrm>
            <a:off x="678345" y="942975"/>
            <a:ext cx="9837153" cy="1429952"/>
          </a:xfrm>
          <a:prstGeom prst="rect">
            <a:avLst/>
          </a:prstGeom>
        </p:spPr>
        <p:txBody>
          <a:bodyPr lIns="0" tIns="0" rIns="0" bIns="0" rtlCol="0" anchor="t">
            <a:spAutoFit/>
          </a:bodyPr>
          <a:lstStyle/>
          <a:p>
            <a:pPr marL="0" lvl="0" indent="0" algn="ctr">
              <a:lnSpc>
                <a:spcPts val="5701"/>
              </a:lnSpc>
              <a:spcBef>
                <a:spcPct val="0"/>
              </a:spcBef>
            </a:pPr>
            <a:r>
              <a:rPr lang="en-US" sz="4131" spc="33" dirty="0">
                <a:solidFill>
                  <a:srgbClr val="FFFFFF"/>
                </a:solidFill>
                <a:latin typeface="Archivo Black"/>
                <a:ea typeface="Archivo Black"/>
                <a:cs typeface="Archivo Black"/>
                <a:sym typeface="Archivo Black"/>
              </a:rPr>
              <a:t>CURRENT PATHWAYS FOR PROTECTIONS FOR SURVIVORS</a:t>
            </a:r>
          </a:p>
        </p:txBody>
      </p:sp>
      <p:sp>
        <p:nvSpPr>
          <p:cNvPr id="11" name="TextBox 11"/>
          <p:cNvSpPr txBox="1"/>
          <p:nvPr/>
        </p:nvSpPr>
        <p:spPr>
          <a:xfrm>
            <a:off x="722482" y="2825263"/>
            <a:ext cx="15355718" cy="7017306"/>
          </a:xfrm>
          <a:prstGeom prst="rect">
            <a:avLst/>
          </a:prstGeom>
        </p:spPr>
        <p:txBody>
          <a:bodyPr wrap="square" lIns="0" tIns="0" rIns="0" bIns="0" rtlCol="0" anchor="t">
            <a:spAutoFit/>
          </a:bodyPr>
          <a:lstStyle/>
          <a:p>
            <a:pPr marL="567863" lvl="1" indent="-283931" algn="l">
              <a:buFont typeface="Arial"/>
              <a:buChar char="•"/>
            </a:pPr>
            <a:r>
              <a:rPr lang="en-US" sz="2400" dirty="0">
                <a:solidFill>
                  <a:srgbClr val="000000"/>
                </a:solidFill>
                <a:latin typeface="Open Sauce Bold"/>
                <a:ea typeface="Open Sauce Bold"/>
                <a:cs typeface="Open Sauce Bold"/>
                <a:sym typeface="Open Sauce Bold"/>
              </a:rPr>
              <a:t>Individual is a victim of crime --&gt; Must call police to get support --&gt; Accountable party is (maybe) arrested </a:t>
            </a:r>
          </a:p>
          <a:p>
            <a:pPr marL="283932" lvl="1" algn="l"/>
            <a:endParaRPr lang="en-US" sz="2400" dirty="0">
              <a:solidFill>
                <a:srgbClr val="000000"/>
              </a:solidFill>
              <a:latin typeface="Open Sauce Bold"/>
              <a:ea typeface="Open Sauce Bold"/>
              <a:cs typeface="Open Sauce Bold"/>
              <a:sym typeface="Open Sauce Bold"/>
            </a:endParaRPr>
          </a:p>
          <a:p>
            <a:pPr marL="567863" lvl="1" indent="-283931" algn="l">
              <a:buFont typeface="Arial"/>
              <a:buChar char="•"/>
            </a:pPr>
            <a:r>
              <a:rPr lang="en-US" sz="2400" dirty="0">
                <a:solidFill>
                  <a:srgbClr val="000000"/>
                </a:solidFill>
                <a:latin typeface="Open Sauce Bold"/>
                <a:ea typeface="Open Sauce Bold"/>
                <a:cs typeface="Open Sauce Bold"/>
                <a:sym typeface="Open Sauce Bold"/>
              </a:rPr>
              <a:t>Victim-survivor may also be arrested. In crimes involving human trafficking this happens often.</a:t>
            </a:r>
          </a:p>
          <a:p>
            <a:pPr marL="283932" lvl="1" algn="l"/>
            <a:endParaRPr lang="en-US" sz="2400" dirty="0">
              <a:solidFill>
                <a:srgbClr val="000000"/>
              </a:solidFill>
              <a:latin typeface="Open Sauce Bold"/>
              <a:ea typeface="Open Sauce Bold"/>
              <a:cs typeface="Open Sauce Bold"/>
              <a:sym typeface="Open Sauce Bold"/>
            </a:endParaRPr>
          </a:p>
          <a:p>
            <a:pPr marL="567863" lvl="1" indent="-283931" algn="l">
              <a:buFont typeface="Arial"/>
              <a:buChar char="•"/>
            </a:pPr>
            <a:r>
              <a:rPr lang="en-US" sz="2400" dirty="0">
                <a:solidFill>
                  <a:srgbClr val="000000"/>
                </a:solidFill>
                <a:latin typeface="Open Sauce Bold"/>
                <a:ea typeface="Open Sauce Bold"/>
                <a:cs typeface="Open Sauce Bold"/>
                <a:sym typeface="Open Sauce Bold"/>
              </a:rPr>
              <a:t>To gain protection, victim-survivor must cooperate with police investigation and agree to press charges. Sometimes victim-survivor is compelled to cooperate to avoid facing charges themselves.</a:t>
            </a:r>
          </a:p>
          <a:p>
            <a:pPr marL="283932" lvl="1" algn="l"/>
            <a:endParaRPr lang="en-US" sz="2400" dirty="0">
              <a:solidFill>
                <a:srgbClr val="000000"/>
              </a:solidFill>
              <a:latin typeface="Open Sauce Bold"/>
              <a:ea typeface="Open Sauce Bold"/>
              <a:cs typeface="Open Sauce Bold"/>
              <a:sym typeface="Open Sauce Bold"/>
            </a:endParaRPr>
          </a:p>
          <a:p>
            <a:pPr marL="567863" lvl="1" indent="-283931" algn="l">
              <a:buFont typeface="Arial"/>
              <a:buChar char="•"/>
            </a:pPr>
            <a:r>
              <a:rPr lang="en-US" sz="2400" dirty="0">
                <a:solidFill>
                  <a:srgbClr val="000000"/>
                </a:solidFill>
                <a:latin typeface="Open Sauce Bold"/>
                <a:ea typeface="Open Sauce Bold"/>
                <a:cs typeface="Open Sauce Bold"/>
                <a:sym typeface="Open Sauce Bold"/>
              </a:rPr>
              <a:t>Victim-survivor may get some support from victim’s services through District Attorney’s office, but majority of resources are used to prosecute accountable party.</a:t>
            </a:r>
          </a:p>
          <a:p>
            <a:pPr marL="1135726" lvl="2" indent="-378575" algn="l">
              <a:buFont typeface="Arial"/>
              <a:buChar char="⚬"/>
            </a:pPr>
            <a:r>
              <a:rPr lang="en-US" sz="2400" dirty="0">
                <a:solidFill>
                  <a:srgbClr val="000000"/>
                </a:solidFill>
                <a:latin typeface="Open Sauce Bold"/>
                <a:ea typeface="Open Sauce Bold"/>
                <a:cs typeface="Open Sauce Bold"/>
                <a:sym typeface="Open Sauce Bold"/>
              </a:rPr>
              <a:t>Close to 80% of survivors reported that they do not receive any support from the Criminal Legal System.</a:t>
            </a:r>
          </a:p>
          <a:p>
            <a:pPr marL="757151" lvl="2" algn="l"/>
            <a:endParaRPr lang="en-US" sz="2400" dirty="0">
              <a:solidFill>
                <a:srgbClr val="000000"/>
              </a:solidFill>
              <a:latin typeface="Open Sauce Bold"/>
              <a:ea typeface="Open Sauce Bold"/>
              <a:cs typeface="Open Sauce Bold"/>
              <a:sym typeface="Open Sauce Bold"/>
            </a:endParaRPr>
          </a:p>
          <a:p>
            <a:pPr marL="567863" lvl="1" indent="-283931" algn="l">
              <a:buFont typeface="Arial"/>
              <a:buChar char="•"/>
            </a:pPr>
            <a:r>
              <a:rPr lang="en-US" sz="2400" dirty="0">
                <a:solidFill>
                  <a:srgbClr val="000000"/>
                </a:solidFill>
                <a:latin typeface="Open Sauce Bold"/>
                <a:ea typeface="Open Sauce Bold"/>
                <a:cs typeface="Open Sauce Bold"/>
                <a:sym typeface="Open Sauce Bold"/>
              </a:rPr>
              <a:t>Prosecution can take months, even years, during which time victim-survivor is not given additional support.</a:t>
            </a:r>
          </a:p>
          <a:p>
            <a:pPr marL="283932" lvl="1" algn="l"/>
            <a:endParaRPr lang="en-US" sz="2400" dirty="0">
              <a:solidFill>
                <a:srgbClr val="000000"/>
              </a:solidFill>
              <a:latin typeface="Open Sauce Bold"/>
              <a:ea typeface="Open Sauce Bold"/>
              <a:cs typeface="Open Sauce Bold"/>
              <a:sym typeface="Open Sauce Bold"/>
            </a:endParaRPr>
          </a:p>
          <a:p>
            <a:pPr marL="567863" lvl="1" indent="-283931" algn="l">
              <a:buFont typeface="Arial"/>
              <a:buChar char="•"/>
            </a:pPr>
            <a:r>
              <a:rPr lang="en-US" sz="2400" dirty="0">
                <a:solidFill>
                  <a:srgbClr val="000000"/>
                </a:solidFill>
                <a:latin typeface="Open Sauce Bold"/>
                <a:ea typeface="Open Sauce Bold"/>
                <a:cs typeface="Open Sauce Bold"/>
                <a:sym typeface="Open Sauce Bold"/>
              </a:rPr>
              <a:t>If convicted, average sentence is about 5 years. Average age of convicted is about 21 years. It costs $104,000/year to keep someone in CA state jail.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en-US" dirty="0"/>
          </a:p>
        </p:txBody>
      </p:sp>
      <p:grpSp>
        <p:nvGrpSpPr>
          <p:cNvPr id="3" name="Group 3"/>
          <p:cNvGrpSpPr/>
          <p:nvPr/>
        </p:nvGrpSpPr>
        <p:grpSpPr>
          <a:xfrm>
            <a:off x="1667541" y="846831"/>
            <a:ext cx="15591759" cy="8229600"/>
            <a:chOff x="0" y="0"/>
            <a:chExt cx="4106471" cy="2167467"/>
          </a:xfrm>
        </p:grpSpPr>
        <p:sp>
          <p:nvSpPr>
            <p:cNvPr id="4" name="Freeform 4"/>
            <p:cNvSpPr/>
            <p:nvPr/>
          </p:nvSpPr>
          <p:spPr>
            <a:xfrm>
              <a:off x="0" y="0"/>
              <a:ext cx="4106471" cy="2167467"/>
            </a:xfrm>
            <a:custGeom>
              <a:avLst/>
              <a:gdLst/>
              <a:ahLst/>
              <a:cxnLst/>
              <a:rect l="l" t="t" r="r" b="b"/>
              <a:pathLst>
                <a:path w="4106471" h="2167467">
                  <a:moveTo>
                    <a:pt x="12413" y="0"/>
                  </a:moveTo>
                  <a:lnTo>
                    <a:pt x="4094058" y="0"/>
                  </a:lnTo>
                  <a:cubicBezTo>
                    <a:pt x="4100914" y="0"/>
                    <a:pt x="4106471" y="5558"/>
                    <a:pt x="4106471" y="12413"/>
                  </a:cubicBezTo>
                  <a:lnTo>
                    <a:pt x="4106471" y="2155053"/>
                  </a:lnTo>
                  <a:cubicBezTo>
                    <a:pt x="4106471" y="2158346"/>
                    <a:pt x="4105164" y="2161503"/>
                    <a:pt x="4102836" y="2163831"/>
                  </a:cubicBezTo>
                  <a:cubicBezTo>
                    <a:pt x="4100507" y="2166159"/>
                    <a:pt x="4097350" y="2167467"/>
                    <a:pt x="4094058" y="2167467"/>
                  </a:cubicBezTo>
                  <a:lnTo>
                    <a:pt x="12413" y="2167467"/>
                  </a:lnTo>
                  <a:cubicBezTo>
                    <a:pt x="9121" y="2167467"/>
                    <a:pt x="5964" y="2166159"/>
                    <a:pt x="3636" y="2163831"/>
                  </a:cubicBezTo>
                  <a:cubicBezTo>
                    <a:pt x="1308" y="2161503"/>
                    <a:pt x="0" y="2158346"/>
                    <a:pt x="0" y="2155053"/>
                  </a:cubicBezTo>
                  <a:lnTo>
                    <a:pt x="0" y="12413"/>
                  </a:lnTo>
                  <a:cubicBezTo>
                    <a:pt x="0" y="9121"/>
                    <a:pt x="1308" y="5964"/>
                    <a:pt x="3636" y="3636"/>
                  </a:cubicBezTo>
                  <a:cubicBezTo>
                    <a:pt x="5964" y="1308"/>
                    <a:pt x="9121" y="0"/>
                    <a:pt x="12413" y="0"/>
                  </a:cubicBezTo>
                  <a:close/>
                </a:path>
              </a:pathLst>
            </a:custGeom>
            <a:solidFill>
              <a:srgbClr val="FFFFFF">
                <a:alpha val="97647"/>
              </a:srgbClr>
            </a:solidFill>
          </p:spPr>
          <p:txBody>
            <a:bodyPr/>
            <a:lstStyle/>
            <a:p>
              <a:endParaRPr lang="en-US" dirty="0"/>
            </a:p>
          </p:txBody>
        </p:sp>
        <p:sp>
          <p:nvSpPr>
            <p:cNvPr id="5" name="TextBox 5"/>
            <p:cNvSpPr txBox="1"/>
            <p:nvPr/>
          </p:nvSpPr>
          <p:spPr>
            <a:xfrm>
              <a:off x="0" y="-19050"/>
              <a:ext cx="4106471" cy="2186517"/>
            </a:xfrm>
            <a:prstGeom prst="rect">
              <a:avLst/>
            </a:prstGeom>
          </p:spPr>
          <p:txBody>
            <a:bodyPr lIns="50800" tIns="50800" rIns="50800" bIns="50800" rtlCol="0" anchor="ctr"/>
            <a:lstStyle/>
            <a:p>
              <a:pPr algn="ctr">
                <a:lnSpc>
                  <a:spcPts val="2859"/>
                </a:lnSpc>
              </a:pPr>
              <a:endParaRPr dirty="0"/>
            </a:p>
          </p:txBody>
        </p:sp>
      </p:grpSp>
      <p:grpSp>
        <p:nvGrpSpPr>
          <p:cNvPr id="6" name="Group 6"/>
          <p:cNvGrpSpPr/>
          <p:nvPr/>
        </p:nvGrpSpPr>
        <p:grpSpPr>
          <a:xfrm>
            <a:off x="2495914" y="3603602"/>
            <a:ext cx="3086100" cy="4784036"/>
            <a:chOff x="0" y="0"/>
            <a:chExt cx="812800" cy="1259993"/>
          </a:xfrm>
        </p:grpSpPr>
        <p:sp>
          <p:nvSpPr>
            <p:cNvPr id="7" name="Freeform 7"/>
            <p:cNvSpPr/>
            <p:nvPr/>
          </p:nvSpPr>
          <p:spPr>
            <a:xfrm>
              <a:off x="0" y="0"/>
              <a:ext cx="812800" cy="1259993"/>
            </a:xfrm>
            <a:custGeom>
              <a:avLst/>
              <a:gdLst/>
              <a:ahLst/>
              <a:cxnLst/>
              <a:rect l="l" t="t" r="r" b="b"/>
              <a:pathLst>
                <a:path w="812800" h="1259993">
                  <a:moveTo>
                    <a:pt x="50173" y="0"/>
                  </a:moveTo>
                  <a:lnTo>
                    <a:pt x="762627" y="0"/>
                  </a:lnTo>
                  <a:cubicBezTo>
                    <a:pt x="775934" y="0"/>
                    <a:pt x="788695" y="5286"/>
                    <a:pt x="798105" y="14695"/>
                  </a:cubicBezTo>
                  <a:cubicBezTo>
                    <a:pt x="807514" y="24105"/>
                    <a:pt x="812800" y="36866"/>
                    <a:pt x="812800" y="50173"/>
                  </a:cubicBezTo>
                  <a:lnTo>
                    <a:pt x="812800" y="1209820"/>
                  </a:lnTo>
                  <a:cubicBezTo>
                    <a:pt x="812800" y="1223127"/>
                    <a:pt x="807514" y="1235889"/>
                    <a:pt x="798105" y="1245298"/>
                  </a:cubicBezTo>
                  <a:cubicBezTo>
                    <a:pt x="788695" y="1254707"/>
                    <a:pt x="775934" y="1259993"/>
                    <a:pt x="762627" y="1259993"/>
                  </a:cubicBezTo>
                  <a:lnTo>
                    <a:pt x="50173" y="1259993"/>
                  </a:lnTo>
                  <a:cubicBezTo>
                    <a:pt x="36866" y="1259993"/>
                    <a:pt x="24105" y="1254707"/>
                    <a:pt x="14695" y="1245298"/>
                  </a:cubicBezTo>
                  <a:cubicBezTo>
                    <a:pt x="5286" y="1235889"/>
                    <a:pt x="0" y="1223127"/>
                    <a:pt x="0" y="1209820"/>
                  </a:cubicBezTo>
                  <a:lnTo>
                    <a:pt x="0" y="50173"/>
                  </a:lnTo>
                  <a:cubicBezTo>
                    <a:pt x="0" y="36866"/>
                    <a:pt x="5286" y="24105"/>
                    <a:pt x="14695" y="14695"/>
                  </a:cubicBezTo>
                  <a:cubicBezTo>
                    <a:pt x="24105" y="5286"/>
                    <a:pt x="36866" y="0"/>
                    <a:pt x="50173" y="0"/>
                  </a:cubicBezTo>
                  <a:close/>
                </a:path>
              </a:pathLst>
            </a:custGeom>
            <a:solidFill>
              <a:srgbClr val="000000">
                <a:alpha val="0"/>
              </a:srgbClr>
            </a:solidFill>
            <a:ln w="57150" cap="sq">
              <a:solidFill>
                <a:srgbClr val="000000"/>
              </a:solidFill>
              <a:prstDash val="solid"/>
              <a:miter/>
            </a:ln>
          </p:spPr>
          <p:txBody>
            <a:bodyPr/>
            <a:lstStyle/>
            <a:p>
              <a:endParaRPr lang="en-US" dirty="0"/>
            </a:p>
          </p:txBody>
        </p:sp>
        <p:sp>
          <p:nvSpPr>
            <p:cNvPr id="8" name="TextBox 8"/>
            <p:cNvSpPr txBox="1"/>
            <p:nvPr/>
          </p:nvSpPr>
          <p:spPr>
            <a:xfrm>
              <a:off x="0" y="-19050"/>
              <a:ext cx="812800" cy="1279043"/>
            </a:xfrm>
            <a:prstGeom prst="rect">
              <a:avLst/>
            </a:prstGeom>
          </p:spPr>
          <p:txBody>
            <a:bodyPr lIns="50800" tIns="50800" rIns="50800" bIns="50800" rtlCol="0" anchor="ctr"/>
            <a:lstStyle/>
            <a:p>
              <a:pPr algn="ctr">
                <a:lnSpc>
                  <a:spcPts val="2859"/>
                </a:lnSpc>
              </a:pPr>
              <a:endParaRPr dirty="0"/>
            </a:p>
          </p:txBody>
        </p:sp>
      </p:grpSp>
      <p:grpSp>
        <p:nvGrpSpPr>
          <p:cNvPr id="9" name="Group 9"/>
          <p:cNvGrpSpPr/>
          <p:nvPr/>
        </p:nvGrpSpPr>
        <p:grpSpPr>
          <a:xfrm>
            <a:off x="2495914" y="5100434"/>
            <a:ext cx="3086100" cy="856259"/>
            <a:chOff x="0" y="0"/>
            <a:chExt cx="812800" cy="225517"/>
          </a:xfrm>
        </p:grpSpPr>
        <p:sp>
          <p:nvSpPr>
            <p:cNvPr id="10" name="Freeform 10"/>
            <p:cNvSpPr/>
            <p:nvPr/>
          </p:nvSpPr>
          <p:spPr>
            <a:xfrm>
              <a:off x="0" y="0"/>
              <a:ext cx="812800" cy="225517"/>
            </a:xfrm>
            <a:custGeom>
              <a:avLst/>
              <a:gdLst/>
              <a:ahLst/>
              <a:cxnLst/>
              <a:rect l="l" t="t" r="r" b="b"/>
              <a:pathLst>
                <a:path w="812800" h="225517">
                  <a:moveTo>
                    <a:pt x="0" y="0"/>
                  </a:moveTo>
                  <a:lnTo>
                    <a:pt x="812800" y="0"/>
                  </a:lnTo>
                  <a:lnTo>
                    <a:pt x="812800" y="225517"/>
                  </a:lnTo>
                  <a:lnTo>
                    <a:pt x="0" y="225517"/>
                  </a:lnTo>
                  <a:close/>
                </a:path>
              </a:pathLst>
            </a:custGeom>
            <a:solidFill>
              <a:srgbClr val="000000"/>
            </a:solidFill>
          </p:spPr>
          <p:txBody>
            <a:bodyPr/>
            <a:lstStyle/>
            <a:p>
              <a:endParaRPr lang="en-US" dirty="0"/>
            </a:p>
          </p:txBody>
        </p:sp>
        <p:sp>
          <p:nvSpPr>
            <p:cNvPr id="11" name="TextBox 11"/>
            <p:cNvSpPr txBox="1"/>
            <p:nvPr/>
          </p:nvSpPr>
          <p:spPr>
            <a:xfrm>
              <a:off x="0" y="-19050"/>
              <a:ext cx="812800" cy="244567"/>
            </a:xfrm>
            <a:prstGeom prst="rect">
              <a:avLst/>
            </a:prstGeom>
          </p:spPr>
          <p:txBody>
            <a:bodyPr lIns="50800" tIns="50800" rIns="50800" bIns="50800" rtlCol="0" anchor="ctr"/>
            <a:lstStyle/>
            <a:p>
              <a:pPr algn="ctr">
                <a:lnSpc>
                  <a:spcPts val="2859"/>
                </a:lnSpc>
              </a:pPr>
              <a:r>
                <a:rPr lang="en-US" sz="2199" dirty="0">
                  <a:solidFill>
                    <a:srgbClr val="FFFFFF"/>
                  </a:solidFill>
                  <a:latin typeface="Montserrat Classic"/>
                  <a:ea typeface="Montserrat Classic"/>
                  <a:cs typeface="Montserrat Classic"/>
                  <a:sym typeface="Montserrat Classic"/>
                </a:rPr>
                <a:t>Precedent Law</a:t>
              </a:r>
            </a:p>
          </p:txBody>
        </p:sp>
      </p:grpSp>
      <p:grpSp>
        <p:nvGrpSpPr>
          <p:cNvPr id="12" name="Group 12"/>
          <p:cNvGrpSpPr/>
          <p:nvPr/>
        </p:nvGrpSpPr>
        <p:grpSpPr>
          <a:xfrm>
            <a:off x="8057481" y="2569613"/>
            <a:ext cx="3086100" cy="4784036"/>
            <a:chOff x="0" y="0"/>
            <a:chExt cx="812800" cy="1259993"/>
          </a:xfrm>
        </p:grpSpPr>
        <p:sp>
          <p:nvSpPr>
            <p:cNvPr id="13" name="Freeform 13"/>
            <p:cNvSpPr/>
            <p:nvPr/>
          </p:nvSpPr>
          <p:spPr>
            <a:xfrm>
              <a:off x="0" y="0"/>
              <a:ext cx="812800" cy="1259993"/>
            </a:xfrm>
            <a:custGeom>
              <a:avLst/>
              <a:gdLst/>
              <a:ahLst/>
              <a:cxnLst/>
              <a:rect l="l" t="t" r="r" b="b"/>
              <a:pathLst>
                <a:path w="812800" h="1259993">
                  <a:moveTo>
                    <a:pt x="50173" y="0"/>
                  </a:moveTo>
                  <a:lnTo>
                    <a:pt x="762627" y="0"/>
                  </a:lnTo>
                  <a:cubicBezTo>
                    <a:pt x="775934" y="0"/>
                    <a:pt x="788695" y="5286"/>
                    <a:pt x="798105" y="14695"/>
                  </a:cubicBezTo>
                  <a:cubicBezTo>
                    <a:pt x="807514" y="24105"/>
                    <a:pt x="812800" y="36866"/>
                    <a:pt x="812800" y="50173"/>
                  </a:cubicBezTo>
                  <a:lnTo>
                    <a:pt x="812800" y="1209820"/>
                  </a:lnTo>
                  <a:cubicBezTo>
                    <a:pt x="812800" y="1223127"/>
                    <a:pt x="807514" y="1235889"/>
                    <a:pt x="798105" y="1245298"/>
                  </a:cubicBezTo>
                  <a:cubicBezTo>
                    <a:pt x="788695" y="1254707"/>
                    <a:pt x="775934" y="1259993"/>
                    <a:pt x="762627" y="1259993"/>
                  </a:cubicBezTo>
                  <a:lnTo>
                    <a:pt x="50173" y="1259993"/>
                  </a:lnTo>
                  <a:cubicBezTo>
                    <a:pt x="36866" y="1259993"/>
                    <a:pt x="24105" y="1254707"/>
                    <a:pt x="14695" y="1245298"/>
                  </a:cubicBezTo>
                  <a:cubicBezTo>
                    <a:pt x="5286" y="1235889"/>
                    <a:pt x="0" y="1223127"/>
                    <a:pt x="0" y="1209820"/>
                  </a:cubicBezTo>
                  <a:lnTo>
                    <a:pt x="0" y="50173"/>
                  </a:lnTo>
                  <a:cubicBezTo>
                    <a:pt x="0" y="36866"/>
                    <a:pt x="5286" y="24105"/>
                    <a:pt x="14695" y="14695"/>
                  </a:cubicBezTo>
                  <a:cubicBezTo>
                    <a:pt x="24105" y="5286"/>
                    <a:pt x="36866" y="0"/>
                    <a:pt x="50173" y="0"/>
                  </a:cubicBezTo>
                  <a:close/>
                </a:path>
              </a:pathLst>
            </a:custGeom>
            <a:solidFill>
              <a:srgbClr val="000000">
                <a:alpha val="0"/>
              </a:srgbClr>
            </a:solidFill>
            <a:ln w="57150" cap="sq">
              <a:solidFill>
                <a:srgbClr val="000000"/>
              </a:solidFill>
              <a:prstDash val="solid"/>
              <a:miter/>
            </a:ln>
          </p:spPr>
          <p:txBody>
            <a:bodyPr/>
            <a:lstStyle/>
            <a:p>
              <a:endParaRPr lang="en-US" dirty="0"/>
            </a:p>
          </p:txBody>
        </p:sp>
        <p:sp>
          <p:nvSpPr>
            <p:cNvPr id="14" name="TextBox 14"/>
            <p:cNvSpPr txBox="1"/>
            <p:nvPr/>
          </p:nvSpPr>
          <p:spPr>
            <a:xfrm>
              <a:off x="0" y="-19050"/>
              <a:ext cx="812800" cy="1279043"/>
            </a:xfrm>
            <a:prstGeom prst="rect">
              <a:avLst/>
            </a:prstGeom>
          </p:spPr>
          <p:txBody>
            <a:bodyPr lIns="50800" tIns="50800" rIns="50800" bIns="50800" rtlCol="0" anchor="ctr"/>
            <a:lstStyle/>
            <a:p>
              <a:pPr algn="ctr">
                <a:lnSpc>
                  <a:spcPts val="2859"/>
                </a:lnSpc>
              </a:pPr>
              <a:endParaRPr dirty="0"/>
            </a:p>
          </p:txBody>
        </p:sp>
      </p:grpSp>
      <p:grpSp>
        <p:nvGrpSpPr>
          <p:cNvPr id="15" name="Group 15"/>
          <p:cNvGrpSpPr/>
          <p:nvPr/>
        </p:nvGrpSpPr>
        <p:grpSpPr>
          <a:xfrm>
            <a:off x="8063383" y="2517752"/>
            <a:ext cx="3086100" cy="856259"/>
            <a:chOff x="0" y="0"/>
            <a:chExt cx="812800" cy="225517"/>
          </a:xfrm>
        </p:grpSpPr>
        <p:sp>
          <p:nvSpPr>
            <p:cNvPr id="16" name="Freeform 16"/>
            <p:cNvSpPr/>
            <p:nvPr/>
          </p:nvSpPr>
          <p:spPr>
            <a:xfrm>
              <a:off x="0" y="0"/>
              <a:ext cx="812800" cy="225517"/>
            </a:xfrm>
            <a:custGeom>
              <a:avLst/>
              <a:gdLst/>
              <a:ahLst/>
              <a:cxnLst/>
              <a:rect l="l" t="t" r="r" b="b"/>
              <a:pathLst>
                <a:path w="812800" h="225517">
                  <a:moveTo>
                    <a:pt x="0" y="0"/>
                  </a:moveTo>
                  <a:lnTo>
                    <a:pt x="812800" y="0"/>
                  </a:lnTo>
                  <a:lnTo>
                    <a:pt x="812800" y="225517"/>
                  </a:lnTo>
                  <a:lnTo>
                    <a:pt x="0" y="225517"/>
                  </a:lnTo>
                  <a:close/>
                </a:path>
              </a:pathLst>
            </a:custGeom>
            <a:solidFill>
              <a:srgbClr val="000000"/>
            </a:solidFill>
          </p:spPr>
          <p:txBody>
            <a:bodyPr/>
            <a:lstStyle/>
            <a:p>
              <a:endParaRPr lang="en-US" dirty="0"/>
            </a:p>
          </p:txBody>
        </p:sp>
        <p:sp>
          <p:nvSpPr>
            <p:cNvPr id="17" name="TextBox 17"/>
            <p:cNvSpPr txBox="1"/>
            <p:nvPr/>
          </p:nvSpPr>
          <p:spPr>
            <a:xfrm>
              <a:off x="0" y="-19050"/>
              <a:ext cx="812800" cy="244567"/>
            </a:xfrm>
            <a:prstGeom prst="rect">
              <a:avLst/>
            </a:prstGeom>
          </p:spPr>
          <p:txBody>
            <a:bodyPr lIns="50800" tIns="50800" rIns="50800" bIns="50800" rtlCol="0" anchor="ctr"/>
            <a:lstStyle/>
            <a:p>
              <a:pPr algn="ctr">
                <a:lnSpc>
                  <a:spcPts val="2859"/>
                </a:lnSpc>
              </a:pPr>
              <a:r>
                <a:rPr lang="en-US" sz="2199" dirty="0">
                  <a:solidFill>
                    <a:srgbClr val="FFFFFF"/>
                  </a:solidFill>
                  <a:latin typeface="Montserrat Classic"/>
                  <a:ea typeface="Montserrat Classic"/>
                  <a:cs typeface="Montserrat Classic"/>
                  <a:sym typeface="Montserrat Classic"/>
                </a:rPr>
                <a:t>Policies and Legislation</a:t>
              </a:r>
            </a:p>
          </p:txBody>
        </p:sp>
      </p:grpSp>
      <p:grpSp>
        <p:nvGrpSpPr>
          <p:cNvPr id="18" name="Group 18"/>
          <p:cNvGrpSpPr/>
          <p:nvPr/>
        </p:nvGrpSpPr>
        <p:grpSpPr>
          <a:xfrm>
            <a:off x="12951437" y="3603602"/>
            <a:ext cx="3086100" cy="4784036"/>
            <a:chOff x="0" y="0"/>
            <a:chExt cx="812800" cy="1259993"/>
          </a:xfrm>
        </p:grpSpPr>
        <p:sp>
          <p:nvSpPr>
            <p:cNvPr id="19" name="Freeform 19"/>
            <p:cNvSpPr/>
            <p:nvPr/>
          </p:nvSpPr>
          <p:spPr>
            <a:xfrm>
              <a:off x="0" y="0"/>
              <a:ext cx="812800" cy="1259993"/>
            </a:xfrm>
            <a:custGeom>
              <a:avLst/>
              <a:gdLst/>
              <a:ahLst/>
              <a:cxnLst/>
              <a:rect l="l" t="t" r="r" b="b"/>
              <a:pathLst>
                <a:path w="812800" h="1259993">
                  <a:moveTo>
                    <a:pt x="50173" y="0"/>
                  </a:moveTo>
                  <a:lnTo>
                    <a:pt x="762627" y="0"/>
                  </a:lnTo>
                  <a:cubicBezTo>
                    <a:pt x="775934" y="0"/>
                    <a:pt x="788695" y="5286"/>
                    <a:pt x="798105" y="14695"/>
                  </a:cubicBezTo>
                  <a:cubicBezTo>
                    <a:pt x="807514" y="24105"/>
                    <a:pt x="812800" y="36866"/>
                    <a:pt x="812800" y="50173"/>
                  </a:cubicBezTo>
                  <a:lnTo>
                    <a:pt x="812800" y="1209820"/>
                  </a:lnTo>
                  <a:cubicBezTo>
                    <a:pt x="812800" y="1223127"/>
                    <a:pt x="807514" y="1235889"/>
                    <a:pt x="798105" y="1245298"/>
                  </a:cubicBezTo>
                  <a:cubicBezTo>
                    <a:pt x="788695" y="1254707"/>
                    <a:pt x="775934" y="1259993"/>
                    <a:pt x="762627" y="1259993"/>
                  </a:cubicBezTo>
                  <a:lnTo>
                    <a:pt x="50173" y="1259993"/>
                  </a:lnTo>
                  <a:cubicBezTo>
                    <a:pt x="36866" y="1259993"/>
                    <a:pt x="24105" y="1254707"/>
                    <a:pt x="14695" y="1245298"/>
                  </a:cubicBezTo>
                  <a:cubicBezTo>
                    <a:pt x="5286" y="1235889"/>
                    <a:pt x="0" y="1223127"/>
                    <a:pt x="0" y="1209820"/>
                  </a:cubicBezTo>
                  <a:lnTo>
                    <a:pt x="0" y="50173"/>
                  </a:lnTo>
                  <a:cubicBezTo>
                    <a:pt x="0" y="36866"/>
                    <a:pt x="5286" y="24105"/>
                    <a:pt x="14695" y="14695"/>
                  </a:cubicBezTo>
                  <a:cubicBezTo>
                    <a:pt x="24105" y="5286"/>
                    <a:pt x="36866" y="0"/>
                    <a:pt x="50173" y="0"/>
                  </a:cubicBezTo>
                  <a:close/>
                </a:path>
              </a:pathLst>
            </a:custGeom>
            <a:solidFill>
              <a:srgbClr val="000000">
                <a:alpha val="0"/>
              </a:srgbClr>
            </a:solidFill>
            <a:ln w="57150" cap="sq">
              <a:solidFill>
                <a:srgbClr val="000000"/>
              </a:solidFill>
              <a:prstDash val="solid"/>
              <a:miter/>
            </a:ln>
          </p:spPr>
          <p:txBody>
            <a:bodyPr/>
            <a:lstStyle/>
            <a:p>
              <a:endParaRPr lang="en-US" dirty="0"/>
            </a:p>
          </p:txBody>
        </p:sp>
        <p:sp>
          <p:nvSpPr>
            <p:cNvPr id="20" name="TextBox 20"/>
            <p:cNvSpPr txBox="1"/>
            <p:nvPr/>
          </p:nvSpPr>
          <p:spPr>
            <a:xfrm>
              <a:off x="0" y="-19050"/>
              <a:ext cx="812800" cy="1279043"/>
            </a:xfrm>
            <a:prstGeom prst="rect">
              <a:avLst/>
            </a:prstGeom>
          </p:spPr>
          <p:txBody>
            <a:bodyPr lIns="50800" tIns="50800" rIns="50800" bIns="50800" rtlCol="0" anchor="ctr"/>
            <a:lstStyle/>
            <a:p>
              <a:pPr algn="ctr">
                <a:lnSpc>
                  <a:spcPts val="2859"/>
                </a:lnSpc>
              </a:pPr>
              <a:endParaRPr dirty="0"/>
            </a:p>
          </p:txBody>
        </p:sp>
      </p:grpSp>
      <p:grpSp>
        <p:nvGrpSpPr>
          <p:cNvPr id="21" name="Group 21"/>
          <p:cNvGrpSpPr/>
          <p:nvPr/>
        </p:nvGrpSpPr>
        <p:grpSpPr>
          <a:xfrm>
            <a:off x="13015566" y="4841793"/>
            <a:ext cx="3086100" cy="507624"/>
            <a:chOff x="0" y="0"/>
            <a:chExt cx="812800" cy="133695"/>
          </a:xfrm>
        </p:grpSpPr>
        <p:sp>
          <p:nvSpPr>
            <p:cNvPr id="22" name="Freeform 22"/>
            <p:cNvSpPr/>
            <p:nvPr/>
          </p:nvSpPr>
          <p:spPr>
            <a:xfrm>
              <a:off x="0" y="0"/>
              <a:ext cx="812800" cy="133695"/>
            </a:xfrm>
            <a:custGeom>
              <a:avLst/>
              <a:gdLst/>
              <a:ahLst/>
              <a:cxnLst/>
              <a:rect l="l" t="t" r="r" b="b"/>
              <a:pathLst>
                <a:path w="812800" h="133695">
                  <a:moveTo>
                    <a:pt x="0" y="0"/>
                  </a:moveTo>
                  <a:lnTo>
                    <a:pt x="812800" y="0"/>
                  </a:lnTo>
                  <a:lnTo>
                    <a:pt x="812800" y="133695"/>
                  </a:lnTo>
                  <a:lnTo>
                    <a:pt x="0" y="133695"/>
                  </a:lnTo>
                  <a:close/>
                </a:path>
              </a:pathLst>
            </a:custGeom>
            <a:solidFill>
              <a:srgbClr val="000000"/>
            </a:solidFill>
          </p:spPr>
          <p:txBody>
            <a:bodyPr/>
            <a:lstStyle/>
            <a:p>
              <a:endParaRPr lang="en-US" dirty="0"/>
            </a:p>
          </p:txBody>
        </p:sp>
        <p:sp>
          <p:nvSpPr>
            <p:cNvPr id="23" name="TextBox 23"/>
            <p:cNvSpPr txBox="1"/>
            <p:nvPr/>
          </p:nvSpPr>
          <p:spPr>
            <a:xfrm>
              <a:off x="0" y="-19050"/>
              <a:ext cx="812800" cy="152745"/>
            </a:xfrm>
            <a:prstGeom prst="rect">
              <a:avLst/>
            </a:prstGeom>
          </p:spPr>
          <p:txBody>
            <a:bodyPr lIns="50800" tIns="50800" rIns="50800" bIns="50800" rtlCol="0" anchor="ctr"/>
            <a:lstStyle/>
            <a:p>
              <a:pPr algn="ctr">
                <a:lnSpc>
                  <a:spcPts val="2859"/>
                </a:lnSpc>
              </a:pPr>
              <a:r>
                <a:rPr lang="en-US" sz="2199" dirty="0">
                  <a:solidFill>
                    <a:srgbClr val="FFFFFF"/>
                  </a:solidFill>
                  <a:latin typeface="Montserrat Classic"/>
                  <a:ea typeface="Montserrat Classic"/>
                  <a:cs typeface="Montserrat Classic"/>
                  <a:sym typeface="Montserrat Classic"/>
                </a:rPr>
                <a:t>Indigenous Values</a:t>
              </a:r>
            </a:p>
          </p:txBody>
        </p:sp>
      </p:grpSp>
      <p:sp>
        <p:nvSpPr>
          <p:cNvPr id="24" name="Freeform 24"/>
          <p:cNvSpPr/>
          <p:nvPr/>
        </p:nvSpPr>
        <p:spPr>
          <a:xfrm>
            <a:off x="13801056" y="3792515"/>
            <a:ext cx="1397344" cy="1049278"/>
          </a:xfrm>
          <a:custGeom>
            <a:avLst/>
            <a:gdLst/>
            <a:ahLst/>
            <a:cxnLst/>
            <a:rect l="l" t="t" r="r" b="b"/>
            <a:pathLst>
              <a:path w="1397344" h="1049278">
                <a:moveTo>
                  <a:pt x="0" y="0"/>
                </a:moveTo>
                <a:lnTo>
                  <a:pt x="1397344" y="0"/>
                </a:lnTo>
                <a:lnTo>
                  <a:pt x="1397344" y="1049278"/>
                </a:lnTo>
                <a:lnTo>
                  <a:pt x="0" y="10492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25" name="Freeform 25"/>
          <p:cNvSpPr/>
          <p:nvPr/>
        </p:nvSpPr>
        <p:spPr>
          <a:xfrm>
            <a:off x="3499418" y="3823631"/>
            <a:ext cx="1079092" cy="1061434"/>
          </a:xfrm>
          <a:custGeom>
            <a:avLst/>
            <a:gdLst/>
            <a:ahLst/>
            <a:cxnLst/>
            <a:rect l="l" t="t" r="r" b="b"/>
            <a:pathLst>
              <a:path w="1079092" h="1061434">
                <a:moveTo>
                  <a:pt x="0" y="0"/>
                </a:moveTo>
                <a:lnTo>
                  <a:pt x="1079091" y="0"/>
                </a:lnTo>
                <a:lnTo>
                  <a:pt x="1079091" y="1061434"/>
                </a:lnTo>
                <a:lnTo>
                  <a:pt x="0" y="1061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26" name="Freeform 26"/>
          <p:cNvSpPr/>
          <p:nvPr/>
        </p:nvSpPr>
        <p:spPr>
          <a:xfrm>
            <a:off x="4519613" y="7757076"/>
            <a:ext cx="9340332" cy="2817290"/>
          </a:xfrm>
          <a:custGeom>
            <a:avLst/>
            <a:gdLst/>
            <a:ahLst/>
            <a:cxnLst/>
            <a:rect l="l" t="t" r="r" b="b"/>
            <a:pathLst>
              <a:path w="9340332" h="2817290">
                <a:moveTo>
                  <a:pt x="0" y="0"/>
                </a:moveTo>
                <a:lnTo>
                  <a:pt x="9340332" y="0"/>
                </a:lnTo>
                <a:lnTo>
                  <a:pt x="9340332" y="2817290"/>
                </a:lnTo>
                <a:lnTo>
                  <a:pt x="0" y="2817290"/>
                </a:lnTo>
                <a:lnTo>
                  <a:pt x="0" y="0"/>
                </a:lnTo>
                <a:close/>
              </a:path>
            </a:pathLst>
          </a:custGeom>
          <a:blipFill>
            <a:blip r:embed="rId7"/>
            <a:stretch>
              <a:fillRect t="-846" b="-11046"/>
            </a:stretch>
          </a:blipFill>
        </p:spPr>
        <p:txBody>
          <a:bodyPr/>
          <a:lstStyle/>
          <a:p>
            <a:endParaRPr lang="en-US" dirty="0"/>
          </a:p>
        </p:txBody>
      </p:sp>
      <p:sp>
        <p:nvSpPr>
          <p:cNvPr id="27" name="TextBox 27"/>
          <p:cNvSpPr txBox="1"/>
          <p:nvPr/>
        </p:nvSpPr>
        <p:spPr>
          <a:xfrm>
            <a:off x="2347200" y="1187197"/>
            <a:ext cx="13782569" cy="815441"/>
          </a:xfrm>
          <a:prstGeom prst="rect">
            <a:avLst/>
          </a:prstGeom>
        </p:spPr>
        <p:txBody>
          <a:bodyPr lIns="0" tIns="0" rIns="0" bIns="0" rtlCol="0" anchor="t">
            <a:spAutoFit/>
          </a:bodyPr>
          <a:lstStyle/>
          <a:p>
            <a:pPr marL="0" lvl="0" indent="0" algn="ctr">
              <a:lnSpc>
                <a:spcPts val="6548"/>
              </a:lnSpc>
              <a:spcBef>
                <a:spcPct val="0"/>
              </a:spcBef>
            </a:pPr>
            <a:r>
              <a:rPr lang="en-US" sz="4745" spc="37" dirty="0">
                <a:solidFill>
                  <a:srgbClr val="010101"/>
                </a:solidFill>
                <a:latin typeface="Archivo Black"/>
                <a:ea typeface="Archivo Black"/>
                <a:cs typeface="Archivo Black"/>
                <a:sym typeface="Archivo Black"/>
              </a:rPr>
              <a:t>WESTERN / ANGLO LAW + POLICY</a:t>
            </a:r>
          </a:p>
        </p:txBody>
      </p:sp>
      <p:sp>
        <p:nvSpPr>
          <p:cNvPr id="28" name="TextBox 28"/>
          <p:cNvSpPr txBox="1"/>
          <p:nvPr/>
        </p:nvSpPr>
        <p:spPr>
          <a:xfrm>
            <a:off x="2619015" y="5967045"/>
            <a:ext cx="2722103" cy="2134943"/>
          </a:xfrm>
          <a:prstGeom prst="rect">
            <a:avLst/>
          </a:prstGeom>
        </p:spPr>
        <p:txBody>
          <a:bodyPr lIns="0" tIns="0" rIns="0" bIns="0" rtlCol="0" anchor="t">
            <a:spAutoFit/>
          </a:bodyPr>
          <a:lstStyle/>
          <a:p>
            <a:pPr marL="0" lvl="0" indent="0" algn="ctr">
              <a:lnSpc>
                <a:spcPts val="2084"/>
              </a:lnSpc>
              <a:spcBef>
                <a:spcPct val="0"/>
              </a:spcBef>
            </a:pPr>
            <a:r>
              <a:rPr lang="en-US" sz="1510" spc="148" dirty="0">
                <a:solidFill>
                  <a:srgbClr val="231F20"/>
                </a:solidFill>
                <a:latin typeface="Montserrat Light"/>
                <a:ea typeface="Montserrat Light"/>
                <a:cs typeface="Montserrat Light"/>
                <a:sym typeface="Montserrat Light"/>
              </a:rPr>
              <a:t>Anglo law is based on a precedent law system. Meaning it does not incorporate ethics morals or values, but court rulings are largely determined by previous rulings. </a:t>
            </a:r>
          </a:p>
        </p:txBody>
      </p:sp>
      <p:sp>
        <p:nvSpPr>
          <p:cNvPr id="29" name="TextBox 29"/>
          <p:cNvSpPr txBox="1"/>
          <p:nvPr/>
        </p:nvSpPr>
        <p:spPr>
          <a:xfrm>
            <a:off x="8239480" y="3795056"/>
            <a:ext cx="2722103" cy="1596334"/>
          </a:xfrm>
          <a:prstGeom prst="rect">
            <a:avLst/>
          </a:prstGeom>
        </p:spPr>
        <p:txBody>
          <a:bodyPr lIns="0" tIns="0" rIns="0" bIns="0" rtlCol="0" anchor="t">
            <a:spAutoFit/>
          </a:bodyPr>
          <a:lstStyle/>
          <a:p>
            <a:pPr algn="ctr">
              <a:lnSpc>
                <a:spcPts val="2084"/>
              </a:lnSpc>
            </a:pPr>
            <a:r>
              <a:rPr lang="en-US" sz="1510" spc="148" dirty="0">
                <a:solidFill>
                  <a:srgbClr val="231F20"/>
                </a:solidFill>
                <a:latin typeface="Montserrat Light"/>
                <a:ea typeface="Montserrat Light"/>
                <a:cs typeface="Montserrat Light"/>
                <a:sym typeface="Montserrat Light"/>
              </a:rPr>
              <a:t>Are reflections of the interests of those in power, nothing more.</a:t>
            </a:r>
          </a:p>
          <a:p>
            <a:pPr algn="ctr">
              <a:lnSpc>
                <a:spcPts val="2084"/>
              </a:lnSpc>
            </a:pPr>
            <a:endParaRPr lang="en-US" sz="1510" spc="148" dirty="0">
              <a:solidFill>
                <a:srgbClr val="231F20"/>
              </a:solidFill>
              <a:latin typeface="Montserrat Light"/>
              <a:ea typeface="Montserrat Light"/>
              <a:cs typeface="Montserrat Light"/>
              <a:sym typeface="Montserrat Light"/>
            </a:endParaRPr>
          </a:p>
          <a:p>
            <a:pPr algn="ctr">
              <a:lnSpc>
                <a:spcPts val="2084"/>
              </a:lnSpc>
            </a:pPr>
            <a:endParaRPr lang="en-US" sz="1510" spc="148" dirty="0">
              <a:solidFill>
                <a:srgbClr val="231F20"/>
              </a:solidFill>
              <a:latin typeface="Montserrat Light"/>
              <a:ea typeface="Montserrat Light"/>
              <a:cs typeface="Montserrat Light"/>
              <a:sym typeface="Montserrat Light"/>
            </a:endParaRPr>
          </a:p>
          <a:p>
            <a:pPr marL="0" lvl="0" indent="0" algn="ctr">
              <a:lnSpc>
                <a:spcPts val="2084"/>
              </a:lnSpc>
              <a:spcBef>
                <a:spcPct val="0"/>
              </a:spcBef>
            </a:pPr>
            <a:endParaRPr lang="en-US" sz="1510" spc="148" dirty="0">
              <a:solidFill>
                <a:srgbClr val="231F20"/>
              </a:solidFill>
              <a:latin typeface="Montserrat Light"/>
              <a:ea typeface="Montserrat Light"/>
              <a:cs typeface="Montserrat Light"/>
              <a:sym typeface="Montserrat Light"/>
            </a:endParaRPr>
          </a:p>
        </p:txBody>
      </p:sp>
      <p:sp>
        <p:nvSpPr>
          <p:cNvPr id="30" name="TextBox 30"/>
          <p:cNvSpPr txBox="1"/>
          <p:nvPr/>
        </p:nvSpPr>
        <p:spPr>
          <a:xfrm>
            <a:off x="13153676" y="5608644"/>
            <a:ext cx="2722103" cy="1865639"/>
          </a:xfrm>
          <a:prstGeom prst="rect">
            <a:avLst/>
          </a:prstGeom>
        </p:spPr>
        <p:txBody>
          <a:bodyPr lIns="0" tIns="0" rIns="0" bIns="0" rtlCol="0" anchor="t">
            <a:spAutoFit/>
          </a:bodyPr>
          <a:lstStyle/>
          <a:p>
            <a:pPr algn="ctr">
              <a:lnSpc>
                <a:spcPts val="2084"/>
              </a:lnSpc>
            </a:pPr>
            <a:r>
              <a:rPr lang="en-US" sz="1510" spc="148" dirty="0">
                <a:solidFill>
                  <a:srgbClr val="231F20"/>
                </a:solidFill>
                <a:latin typeface="Montserrat Light"/>
                <a:ea typeface="Montserrat Light"/>
                <a:cs typeface="Montserrat Light"/>
                <a:sym typeface="Montserrat Light"/>
              </a:rPr>
              <a:t>Form of decolonization</a:t>
            </a:r>
          </a:p>
          <a:p>
            <a:pPr algn="ctr">
              <a:lnSpc>
                <a:spcPts val="2084"/>
              </a:lnSpc>
            </a:pPr>
            <a:endParaRPr lang="en-US" sz="1510" spc="148" dirty="0">
              <a:solidFill>
                <a:srgbClr val="231F20"/>
              </a:solidFill>
              <a:latin typeface="Montserrat Light"/>
              <a:ea typeface="Montserrat Light"/>
              <a:cs typeface="Montserrat Light"/>
              <a:sym typeface="Montserrat Light"/>
            </a:endParaRPr>
          </a:p>
          <a:p>
            <a:pPr algn="ctr">
              <a:lnSpc>
                <a:spcPts val="2084"/>
              </a:lnSpc>
            </a:pPr>
            <a:endParaRPr lang="en-US" sz="1510" spc="148" dirty="0">
              <a:solidFill>
                <a:srgbClr val="231F20"/>
              </a:solidFill>
              <a:latin typeface="Montserrat Light"/>
              <a:ea typeface="Montserrat Light"/>
              <a:cs typeface="Montserrat Light"/>
              <a:sym typeface="Montserrat Light"/>
            </a:endParaRPr>
          </a:p>
          <a:p>
            <a:pPr marL="0" lvl="0" indent="0" algn="ctr">
              <a:lnSpc>
                <a:spcPts val="2084"/>
              </a:lnSpc>
              <a:spcBef>
                <a:spcPct val="0"/>
              </a:spcBef>
            </a:pPr>
            <a:r>
              <a:rPr lang="en-US" sz="1510" spc="148" dirty="0">
                <a:solidFill>
                  <a:srgbClr val="231F20"/>
                </a:solidFill>
                <a:latin typeface="Montserrat Light"/>
                <a:ea typeface="Montserrat Light"/>
                <a:cs typeface="Montserrat Light"/>
                <a:sym typeface="Montserrat Light"/>
              </a:rPr>
              <a:t>Opportunity to come alongside and coach vs punish for non-compliance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dirty="0"/>
          </a:p>
        </p:txBody>
      </p:sp>
      <p:grpSp>
        <p:nvGrpSpPr>
          <p:cNvPr id="3" name="Group 3"/>
          <p:cNvGrpSpPr/>
          <p:nvPr/>
        </p:nvGrpSpPr>
        <p:grpSpPr>
          <a:xfrm>
            <a:off x="1413303" y="3699913"/>
            <a:ext cx="2578727" cy="1432874"/>
            <a:chOff x="0" y="0"/>
            <a:chExt cx="4159440" cy="2311200"/>
          </a:xfrm>
        </p:grpSpPr>
        <p:sp>
          <p:nvSpPr>
            <p:cNvPr id="4" name="Freeform 4"/>
            <p:cNvSpPr/>
            <p:nvPr/>
          </p:nvSpPr>
          <p:spPr>
            <a:xfrm>
              <a:off x="0" y="0"/>
              <a:ext cx="4159377" cy="2311146"/>
            </a:xfrm>
            <a:custGeom>
              <a:avLst/>
              <a:gdLst/>
              <a:ahLst/>
              <a:cxnLst/>
              <a:rect l="l" t="t" r="r" b="b"/>
              <a:pathLst>
                <a:path w="4159377" h="2311146">
                  <a:moveTo>
                    <a:pt x="4159377" y="1243076"/>
                  </a:moveTo>
                  <a:cubicBezTo>
                    <a:pt x="3182874" y="1031875"/>
                    <a:pt x="3182874" y="1031875"/>
                    <a:pt x="3182874" y="1031875"/>
                  </a:cubicBezTo>
                  <a:cubicBezTo>
                    <a:pt x="3315462" y="905129"/>
                    <a:pt x="3315462" y="905129"/>
                    <a:pt x="3315462" y="905129"/>
                  </a:cubicBezTo>
                  <a:cubicBezTo>
                    <a:pt x="2959862" y="573278"/>
                    <a:pt x="2489581" y="374142"/>
                    <a:pt x="1965198" y="374142"/>
                  </a:cubicBezTo>
                  <a:cubicBezTo>
                    <a:pt x="886079" y="374142"/>
                    <a:pt x="12065" y="1237107"/>
                    <a:pt x="0" y="2311146"/>
                  </a:cubicBezTo>
                  <a:cubicBezTo>
                    <a:pt x="12065" y="1031875"/>
                    <a:pt x="1054989" y="0"/>
                    <a:pt x="2332863" y="0"/>
                  </a:cubicBezTo>
                  <a:cubicBezTo>
                    <a:pt x="2863342" y="0"/>
                    <a:pt x="3351657" y="175006"/>
                    <a:pt x="3743452" y="476758"/>
                  </a:cubicBezTo>
                  <a:cubicBezTo>
                    <a:pt x="3845941" y="374142"/>
                    <a:pt x="3845941" y="374142"/>
                    <a:pt x="3845941" y="374142"/>
                  </a:cubicBezTo>
                  <a:lnTo>
                    <a:pt x="4159377" y="1243076"/>
                  </a:lnTo>
                  <a:close/>
                </a:path>
              </a:pathLst>
            </a:custGeom>
            <a:gradFill rotWithShape="1">
              <a:gsLst>
                <a:gs pos="0">
                  <a:srgbClr val="000000">
                    <a:alpha val="100000"/>
                  </a:srgbClr>
                </a:gs>
                <a:gs pos="100000">
                  <a:srgbClr val="555555">
                    <a:alpha val="100000"/>
                  </a:srgbClr>
                </a:gs>
              </a:gsLst>
              <a:lin ang="0"/>
            </a:gradFill>
          </p:spPr>
          <p:txBody>
            <a:bodyPr/>
            <a:lstStyle/>
            <a:p>
              <a:endParaRPr lang="en-US" dirty="0"/>
            </a:p>
          </p:txBody>
        </p:sp>
      </p:grpSp>
      <p:grpSp>
        <p:nvGrpSpPr>
          <p:cNvPr id="5" name="Group 5"/>
          <p:cNvGrpSpPr/>
          <p:nvPr/>
        </p:nvGrpSpPr>
        <p:grpSpPr>
          <a:xfrm>
            <a:off x="1514184" y="4098975"/>
            <a:ext cx="2087711" cy="2089050"/>
            <a:chOff x="0" y="0"/>
            <a:chExt cx="3367440" cy="3369600"/>
          </a:xfrm>
        </p:grpSpPr>
        <p:sp>
          <p:nvSpPr>
            <p:cNvPr id="6" name="Freeform 6"/>
            <p:cNvSpPr/>
            <p:nvPr/>
          </p:nvSpPr>
          <p:spPr>
            <a:xfrm>
              <a:off x="0" y="0"/>
              <a:ext cx="3367405" cy="3369564"/>
            </a:xfrm>
            <a:custGeom>
              <a:avLst/>
              <a:gdLst/>
              <a:ahLst/>
              <a:cxnLst/>
              <a:rect l="l" t="t" r="r" b="b"/>
              <a:pathLst>
                <a:path w="3367405" h="3369564">
                  <a:moveTo>
                    <a:pt x="0" y="1684782"/>
                  </a:moveTo>
                  <a:cubicBezTo>
                    <a:pt x="0" y="754253"/>
                    <a:pt x="753872" y="0"/>
                    <a:pt x="1683766" y="0"/>
                  </a:cubicBezTo>
                  <a:cubicBezTo>
                    <a:pt x="2613660" y="0"/>
                    <a:pt x="3367405" y="754253"/>
                    <a:pt x="3367405" y="1684782"/>
                  </a:cubicBezTo>
                  <a:cubicBezTo>
                    <a:pt x="3367405" y="2615311"/>
                    <a:pt x="2613660" y="3369564"/>
                    <a:pt x="1683766" y="3369564"/>
                  </a:cubicBezTo>
                  <a:cubicBezTo>
                    <a:pt x="753872" y="3369564"/>
                    <a:pt x="0" y="2615311"/>
                    <a:pt x="0" y="1684782"/>
                  </a:cubicBezTo>
                  <a:close/>
                </a:path>
              </a:pathLst>
            </a:custGeom>
            <a:gradFill rotWithShape="1">
              <a:gsLst>
                <a:gs pos="0">
                  <a:srgbClr val="000000">
                    <a:alpha val="100000"/>
                  </a:srgbClr>
                </a:gs>
                <a:gs pos="100000">
                  <a:srgbClr val="555555">
                    <a:alpha val="100000"/>
                  </a:srgbClr>
                </a:gs>
              </a:gsLst>
              <a:lin ang="0"/>
            </a:gradFill>
          </p:spPr>
          <p:txBody>
            <a:bodyPr/>
            <a:lstStyle/>
            <a:p>
              <a:endParaRPr lang="en-US" dirty="0"/>
            </a:p>
          </p:txBody>
        </p:sp>
      </p:grpSp>
      <p:grpSp>
        <p:nvGrpSpPr>
          <p:cNvPr id="7" name="Group 7"/>
          <p:cNvGrpSpPr/>
          <p:nvPr/>
        </p:nvGrpSpPr>
        <p:grpSpPr>
          <a:xfrm>
            <a:off x="3988013" y="4097636"/>
            <a:ext cx="2088157" cy="2086818"/>
            <a:chOff x="0" y="0"/>
            <a:chExt cx="3368160" cy="3366000"/>
          </a:xfrm>
        </p:grpSpPr>
        <p:sp>
          <p:nvSpPr>
            <p:cNvPr id="8" name="Freeform 8"/>
            <p:cNvSpPr/>
            <p:nvPr/>
          </p:nvSpPr>
          <p:spPr>
            <a:xfrm>
              <a:off x="0" y="0"/>
              <a:ext cx="3368040" cy="3366008"/>
            </a:xfrm>
            <a:custGeom>
              <a:avLst/>
              <a:gdLst/>
              <a:ahLst/>
              <a:cxnLst/>
              <a:rect l="l" t="t" r="r" b="b"/>
              <a:pathLst>
                <a:path w="3368040" h="3366008">
                  <a:moveTo>
                    <a:pt x="0" y="1683004"/>
                  </a:moveTo>
                  <a:cubicBezTo>
                    <a:pt x="0" y="753491"/>
                    <a:pt x="753999" y="0"/>
                    <a:pt x="1684020" y="0"/>
                  </a:cubicBezTo>
                  <a:cubicBezTo>
                    <a:pt x="2614041" y="0"/>
                    <a:pt x="3368040" y="753491"/>
                    <a:pt x="3368040" y="1683004"/>
                  </a:cubicBezTo>
                  <a:cubicBezTo>
                    <a:pt x="3368040" y="2612517"/>
                    <a:pt x="2614041" y="3366008"/>
                    <a:pt x="1684020" y="3366008"/>
                  </a:cubicBezTo>
                  <a:cubicBezTo>
                    <a:pt x="753999" y="3366008"/>
                    <a:pt x="0" y="2612517"/>
                    <a:pt x="0" y="1683004"/>
                  </a:cubicBezTo>
                  <a:close/>
                </a:path>
              </a:pathLst>
            </a:custGeom>
            <a:gradFill rotWithShape="1">
              <a:gsLst>
                <a:gs pos="0">
                  <a:srgbClr val="000000">
                    <a:alpha val="100000"/>
                  </a:srgbClr>
                </a:gs>
                <a:gs pos="100000">
                  <a:srgbClr val="555555">
                    <a:alpha val="100000"/>
                  </a:srgbClr>
                </a:gs>
              </a:gsLst>
              <a:lin ang="0"/>
            </a:gradFill>
          </p:spPr>
          <p:txBody>
            <a:bodyPr/>
            <a:lstStyle/>
            <a:p>
              <a:endParaRPr lang="en-US" dirty="0"/>
            </a:p>
          </p:txBody>
        </p:sp>
      </p:grpSp>
      <p:grpSp>
        <p:nvGrpSpPr>
          <p:cNvPr id="9" name="Group 9"/>
          <p:cNvGrpSpPr/>
          <p:nvPr/>
        </p:nvGrpSpPr>
        <p:grpSpPr>
          <a:xfrm>
            <a:off x="3873740" y="5103326"/>
            <a:ext cx="2582745" cy="1431089"/>
            <a:chOff x="0" y="0"/>
            <a:chExt cx="4165920" cy="2308320"/>
          </a:xfrm>
        </p:grpSpPr>
        <p:sp>
          <p:nvSpPr>
            <p:cNvPr id="10" name="Freeform 10"/>
            <p:cNvSpPr/>
            <p:nvPr/>
          </p:nvSpPr>
          <p:spPr>
            <a:xfrm>
              <a:off x="0" y="0"/>
              <a:ext cx="4165981" cy="2308352"/>
            </a:xfrm>
            <a:custGeom>
              <a:avLst/>
              <a:gdLst/>
              <a:ahLst/>
              <a:cxnLst/>
              <a:rect l="l" t="t" r="r" b="b"/>
              <a:pathLst>
                <a:path w="4165981" h="2308352">
                  <a:moveTo>
                    <a:pt x="4165981" y="1066800"/>
                  </a:moveTo>
                  <a:cubicBezTo>
                    <a:pt x="3189351" y="1271778"/>
                    <a:pt x="3189351" y="1271778"/>
                    <a:pt x="3189351" y="1271778"/>
                  </a:cubicBezTo>
                  <a:cubicBezTo>
                    <a:pt x="3315970" y="1404366"/>
                    <a:pt x="3315970" y="1404366"/>
                    <a:pt x="3315970" y="1404366"/>
                  </a:cubicBezTo>
                  <a:cubicBezTo>
                    <a:pt x="2966339" y="1735836"/>
                    <a:pt x="2489962" y="1934718"/>
                    <a:pt x="1971548" y="1934718"/>
                  </a:cubicBezTo>
                  <a:cubicBezTo>
                    <a:pt x="892302" y="1934591"/>
                    <a:pt x="18034" y="1072769"/>
                    <a:pt x="0" y="0"/>
                  </a:cubicBezTo>
                  <a:cubicBezTo>
                    <a:pt x="18034" y="1277747"/>
                    <a:pt x="1061085" y="2308352"/>
                    <a:pt x="2339213" y="2308352"/>
                  </a:cubicBezTo>
                  <a:cubicBezTo>
                    <a:pt x="2869692" y="2308352"/>
                    <a:pt x="3358134" y="2133600"/>
                    <a:pt x="3749929" y="1832229"/>
                  </a:cubicBezTo>
                  <a:cubicBezTo>
                    <a:pt x="3852418" y="1934718"/>
                    <a:pt x="3852418" y="1934718"/>
                    <a:pt x="3852418" y="1934718"/>
                  </a:cubicBezTo>
                  <a:lnTo>
                    <a:pt x="4165981" y="1066800"/>
                  </a:lnTo>
                  <a:close/>
                </a:path>
              </a:pathLst>
            </a:custGeom>
            <a:gradFill rotWithShape="1">
              <a:gsLst>
                <a:gs pos="0">
                  <a:srgbClr val="000000">
                    <a:alpha val="100000"/>
                  </a:srgbClr>
                </a:gs>
                <a:gs pos="100000">
                  <a:srgbClr val="555555">
                    <a:alpha val="100000"/>
                  </a:srgbClr>
                </a:gs>
              </a:gsLst>
              <a:lin ang="0"/>
            </a:gradFill>
          </p:spPr>
          <p:txBody>
            <a:bodyPr/>
            <a:lstStyle/>
            <a:p>
              <a:endParaRPr lang="en-US" dirty="0"/>
            </a:p>
          </p:txBody>
        </p:sp>
      </p:grpSp>
      <p:grpSp>
        <p:nvGrpSpPr>
          <p:cNvPr id="11" name="Group 11"/>
          <p:cNvGrpSpPr/>
          <p:nvPr/>
        </p:nvGrpSpPr>
        <p:grpSpPr>
          <a:xfrm>
            <a:off x="6713659" y="3726249"/>
            <a:ext cx="2578727" cy="1432874"/>
            <a:chOff x="0" y="0"/>
            <a:chExt cx="4159440" cy="2311200"/>
          </a:xfrm>
        </p:grpSpPr>
        <p:sp>
          <p:nvSpPr>
            <p:cNvPr id="12" name="Freeform 12"/>
            <p:cNvSpPr/>
            <p:nvPr/>
          </p:nvSpPr>
          <p:spPr>
            <a:xfrm>
              <a:off x="0" y="0"/>
              <a:ext cx="4159377" cy="2311146"/>
            </a:xfrm>
            <a:custGeom>
              <a:avLst/>
              <a:gdLst/>
              <a:ahLst/>
              <a:cxnLst/>
              <a:rect l="l" t="t" r="r" b="b"/>
              <a:pathLst>
                <a:path w="4159377" h="2311146">
                  <a:moveTo>
                    <a:pt x="4159377" y="1243076"/>
                  </a:moveTo>
                  <a:cubicBezTo>
                    <a:pt x="3182874" y="1031875"/>
                    <a:pt x="3182874" y="1031875"/>
                    <a:pt x="3182874" y="1031875"/>
                  </a:cubicBezTo>
                  <a:cubicBezTo>
                    <a:pt x="3315462" y="905129"/>
                    <a:pt x="3315462" y="905129"/>
                    <a:pt x="3315462" y="905129"/>
                  </a:cubicBezTo>
                  <a:cubicBezTo>
                    <a:pt x="2959862" y="573278"/>
                    <a:pt x="2489581" y="374142"/>
                    <a:pt x="1965198" y="374142"/>
                  </a:cubicBezTo>
                  <a:cubicBezTo>
                    <a:pt x="886079" y="374142"/>
                    <a:pt x="12065" y="1237107"/>
                    <a:pt x="0" y="2311146"/>
                  </a:cubicBezTo>
                  <a:cubicBezTo>
                    <a:pt x="12065" y="1031875"/>
                    <a:pt x="1054989" y="0"/>
                    <a:pt x="2332863" y="0"/>
                  </a:cubicBezTo>
                  <a:cubicBezTo>
                    <a:pt x="2863342" y="0"/>
                    <a:pt x="3351657" y="175006"/>
                    <a:pt x="3743452" y="476758"/>
                  </a:cubicBezTo>
                  <a:cubicBezTo>
                    <a:pt x="3845941" y="374142"/>
                    <a:pt x="3845941" y="374142"/>
                    <a:pt x="3845941" y="374142"/>
                  </a:cubicBezTo>
                  <a:lnTo>
                    <a:pt x="4159377" y="1243076"/>
                  </a:lnTo>
                  <a:close/>
                </a:path>
              </a:pathLst>
            </a:custGeom>
            <a:gradFill rotWithShape="1">
              <a:gsLst>
                <a:gs pos="0">
                  <a:srgbClr val="000000">
                    <a:alpha val="100000"/>
                  </a:srgbClr>
                </a:gs>
                <a:gs pos="100000">
                  <a:srgbClr val="555555">
                    <a:alpha val="100000"/>
                  </a:srgbClr>
                </a:gs>
              </a:gsLst>
              <a:lin ang="0"/>
            </a:gradFill>
          </p:spPr>
          <p:txBody>
            <a:bodyPr/>
            <a:lstStyle/>
            <a:p>
              <a:endParaRPr lang="en-US" dirty="0"/>
            </a:p>
          </p:txBody>
        </p:sp>
      </p:grpSp>
      <p:grpSp>
        <p:nvGrpSpPr>
          <p:cNvPr id="13" name="Group 13"/>
          <p:cNvGrpSpPr/>
          <p:nvPr/>
        </p:nvGrpSpPr>
        <p:grpSpPr>
          <a:xfrm>
            <a:off x="6814541" y="4125311"/>
            <a:ext cx="2087711" cy="2089050"/>
            <a:chOff x="0" y="0"/>
            <a:chExt cx="3367440" cy="3369600"/>
          </a:xfrm>
        </p:grpSpPr>
        <p:sp>
          <p:nvSpPr>
            <p:cNvPr id="14" name="Freeform 14"/>
            <p:cNvSpPr/>
            <p:nvPr/>
          </p:nvSpPr>
          <p:spPr>
            <a:xfrm>
              <a:off x="0" y="0"/>
              <a:ext cx="3367405" cy="3369564"/>
            </a:xfrm>
            <a:custGeom>
              <a:avLst/>
              <a:gdLst/>
              <a:ahLst/>
              <a:cxnLst/>
              <a:rect l="l" t="t" r="r" b="b"/>
              <a:pathLst>
                <a:path w="3367405" h="3369564">
                  <a:moveTo>
                    <a:pt x="0" y="1684782"/>
                  </a:moveTo>
                  <a:cubicBezTo>
                    <a:pt x="0" y="754253"/>
                    <a:pt x="753872" y="0"/>
                    <a:pt x="1683766" y="0"/>
                  </a:cubicBezTo>
                  <a:cubicBezTo>
                    <a:pt x="2613660" y="0"/>
                    <a:pt x="3367405" y="754253"/>
                    <a:pt x="3367405" y="1684782"/>
                  </a:cubicBezTo>
                  <a:cubicBezTo>
                    <a:pt x="3367405" y="2615311"/>
                    <a:pt x="2613660" y="3369564"/>
                    <a:pt x="1683766" y="3369564"/>
                  </a:cubicBezTo>
                  <a:cubicBezTo>
                    <a:pt x="753872" y="3369564"/>
                    <a:pt x="0" y="2615311"/>
                    <a:pt x="0" y="1684782"/>
                  </a:cubicBezTo>
                  <a:close/>
                </a:path>
              </a:pathLst>
            </a:custGeom>
            <a:gradFill rotWithShape="1">
              <a:gsLst>
                <a:gs pos="0">
                  <a:srgbClr val="000000">
                    <a:alpha val="100000"/>
                  </a:srgbClr>
                </a:gs>
                <a:gs pos="100000">
                  <a:srgbClr val="555555">
                    <a:alpha val="100000"/>
                  </a:srgbClr>
                </a:gs>
              </a:gsLst>
              <a:lin ang="0"/>
            </a:gradFill>
          </p:spPr>
          <p:txBody>
            <a:bodyPr/>
            <a:lstStyle/>
            <a:p>
              <a:endParaRPr lang="en-US" dirty="0"/>
            </a:p>
          </p:txBody>
        </p:sp>
      </p:grpSp>
      <p:grpSp>
        <p:nvGrpSpPr>
          <p:cNvPr id="15" name="Group 15"/>
          <p:cNvGrpSpPr/>
          <p:nvPr/>
        </p:nvGrpSpPr>
        <p:grpSpPr>
          <a:xfrm>
            <a:off x="9288369" y="4123972"/>
            <a:ext cx="2088157" cy="2086818"/>
            <a:chOff x="0" y="0"/>
            <a:chExt cx="3368160" cy="3366000"/>
          </a:xfrm>
        </p:grpSpPr>
        <p:sp>
          <p:nvSpPr>
            <p:cNvPr id="16" name="Freeform 16"/>
            <p:cNvSpPr/>
            <p:nvPr/>
          </p:nvSpPr>
          <p:spPr>
            <a:xfrm>
              <a:off x="0" y="0"/>
              <a:ext cx="3368040" cy="3366008"/>
            </a:xfrm>
            <a:custGeom>
              <a:avLst/>
              <a:gdLst/>
              <a:ahLst/>
              <a:cxnLst/>
              <a:rect l="l" t="t" r="r" b="b"/>
              <a:pathLst>
                <a:path w="3368040" h="3366008">
                  <a:moveTo>
                    <a:pt x="0" y="1683004"/>
                  </a:moveTo>
                  <a:cubicBezTo>
                    <a:pt x="0" y="753491"/>
                    <a:pt x="753999" y="0"/>
                    <a:pt x="1684020" y="0"/>
                  </a:cubicBezTo>
                  <a:cubicBezTo>
                    <a:pt x="2614041" y="0"/>
                    <a:pt x="3368040" y="753491"/>
                    <a:pt x="3368040" y="1683004"/>
                  </a:cubicBezTo>
                  <a:cubicBezTo>
                    <a:pt x="3368040" y="2612517"/>
                    <a:pt x="2614041" y="3366008"/>
                    <a:pt x="1684020" y="3366008"/>
                  </a:cubicBezTo>
                  <a:cubicBezTo>
                    <a:pt x="753999" y="3366008"/>
                    <a:pt x="0" y="2612517"/>
                    <a:pt x="0" y="1683004"/>
                  </a:cubicBezTo>
                  <a:close/>
                </a:path>
              </a:pathLst>
            </a:custGeom>
            <a:gradFill rotWithShape="1">
              <a:gsLst>
                <a:gs pos="0">
                  <a:srgbClr val="000000">
                    <a:alpha val="100000"/>
                  </a:srgbClr>
                </a:gs>
                <a:gs pos="100000">
                  <a:srgbClr val="555555">
                    <a:alpha val="100000"/>
                  </a:srgbClr>
                </a:gs>
              </a:gsLst>
              <a:lin ang="0"/>
            </a:gradFill>
          </p:spPr>
          <p:txBody>
            <a:bodyPr/>
            <a:lstStyle/>
            <a:p>
              <a:endParaRPr lang="en-US" dirty="0"/>
            </a:p>
          </p:txBody>
        </p:sp>
      </p:grpSp>
      <p:grpSp>
        <p:nvGrpSpPr>
          <p:cNvPr id="17" name="Group 17"/>
          <p:cNvGrpSpPr/>
          <p:nvPr/>
        </p:nvGrpSpPr>
        <p:grpSpPr>
          <a:xfrm>
            <a:off x="9174096" y="5129662"/>
            <a:ext cx="2582745" cy="1431089"/>
            <a:chOff x="0" y="0"/>
            <a:chExt cx="4165920" cy="2308320"/>
          </a:xfrm>
        </p:grpSpPr>
        <p:sp>
          <p:nvSpPr>
            <p:cNvPr id="18" name="Freeform 18"/>
            <p:cNvSpPr/>
            <p:nvPr/>
          </p:nvSpPr>
          <p:spPr>
            <a:xfrm>
              <a:off x="0" y="0"/>
              <a:ext cx="4165981" cy="2308352"/>
            </a:xfrm>
            <a:custGeom>
              <a:avLst/>
              <a:gdLst/>
              <a:ahLst/>
              <a:cxnLst/>
              <a:rect l="l" t="t" r="r" b="b"/>
              <a:pathLst>
                <a:path w="4165981" h="2308352">
                  <a:moveTo>
                    <a:pt x="4165981" y="1066800"/>
                  </a:moveTo>
                  <a:cubicBezTo>
                    <a:pt x="3189351" y="1271778"/>
                    <a:pt x="3189351" y="1271778"/>
                    <a:pt x="3189351" y="1271778"/>
                  </a:cubicBezTo>
                  <a:cubicBezTo>
                    <a:pt x="3315970" y="1404366"/>
                    <a:pt x="3315970" y="1404366"/>
                    <a:pt x="3315970" y="1404366"/>
                  </a:cubicBezTo>
                  <a:cubicBezTo>
                    <a:pt x="2966339" y="1735836"/>
                    <a:pt x="2489962" y="1934718"/>
                    <a:pt x="1971548" y="1934718"/>
                  </a:cubicBezTo>
                  <a:cubicBezTo>
                    <a:pt x="892302" y="1934591"/>
                    <a:pt x="18034" y="1072769"/>
                    <a:pt x="0" y="0"/>
                  </a:cubicBezTo>
                  <a:cubicBezTo>
                    <a:pt x="18034" y="1277747"/>
                    <a:pt x="1061085" y="2308352"/>
                    <a:pt x="2339213" y="2308352"/>
                  </a:cubicBezTo>
                  <a:cubicBezTo>
                    <a:pt x="2869692" y="2308352"/>
                    <a:pt x="3358134" y="2133600"/>
                    <a:pt x="3749929" y="1832229"/>
                  </a:cubicBezTo>
                  <a:cubicBezTo>
                    <a:pt x="3852418" y="1934718"/>
                    <a:pt x="3852418" y="1934718"/>
                    <a:pt x="3852418" y="1934718"/>
                  </a:cubicBezTo>
                  <a:lnTo>
                    <a:pt x="4165981" y="1066800"/>
                  </a:lnTo>
                  <a:close/>
                </a:path>
              </a:pathLst>
            </a:custGeom>
            <a:gradFill rotWithShape="1">
              <a:gsLst>
                <a:gs pos="0">
                  <a:srgbClr val="000000">
                    <a:alpha val="100000"/>
                  </a:srgbClr>
                </a:gs>
                <a:gs pos="100000">
                  <a:srgbClr val="555555">
                    <a:alpha val="100000"/>
                  </a:srgbClr>
                </a:gs>
              </a:gsLst>
              <a:lin ang="0"/>
            </a:gradFill>
          </p:spPr>
          <p:txBody>
            <a:bodyPr/>
            <a:lstStyle/>
            <a:p>
              <a:endParaRPr lang="en-US" dirty="0"/>
            </a:p>
          </p:txBody>
        </p:sp>
      </p:grpSp>
      <p:grpSp>
        <p:nvGrpSpPr>
          <p:cNvPr id="19" name="Group 19"/>
          <p:cNvGrpSpPr/>
          <p:nvPr/>
        </p:nvGrpSpPr>
        <p:grpSpPr>
          <a:xfrm>
            <a:off x="12014016" y="3722678"/>
            <a:ext cx="2578727" cy="1432874"/>
            <a:chOff x="0" y="0"/>
            <a:chExt cx="4159440" cy="2311200"/>
          </a:xfrm>
        </p:grpSpPr>
        <p:sp>
          <p:nvSpPr>
            <p:cNvPr id="20" name="Freeform 20"/>
            <p:cNvSpPr/>
            <p:nvPr/>
          </p:nvSpPr>
          <p:spPr>
            <a:xfrm>
              <a:off x="0" y="0"/>
              <a:ext cx="4159377" cy="2311146"/>
            </a:xfrm>
            <a:custGeom>
              <a:avLst/>
              <a:gdLst/>
              <a:ahLst/>
              <a:cxnLst/>
              <a:rect l="l" t="t" r="r" b="b"/>
              <a:pathLst>
                <a:path w="4159377" h="2311146">
                  <a:moveTo>
                    <a:pt x="4159377" y="1243076"/>
                  </a:moveTo>
                  <a:cubicBezTo>
                    <a:pt x="3182874" y="1031875"/>
                    <a:pt x="3182874" y="1031875"/>
                    <a:pt x="3182874" y="1031875"/>
                  </a:cubicBezTo>
                  <a:cubicBezTo>
                    <a:pt x="3315462" y="905129"/>
                    <a:pt x="3315462" y="905129"/>
                    <a:pt x="3315462" y="905129"/>
                  </a:cubicBezTo>
                  <a:cubicBezTo>
                    <a:pt x="2959862" y="573278"/>
                    <a:pt x="2489581" y="374142"/>
                    <a:pt x="1965198" y="374142"/>
                  </a:cubicBezTo>
                  <a:cubicBezTo>
                    <a:pt x="886079" y="374142"/>
                    <a:pt x="12065" y="1237107"/>
                    <a:pt x="0" y="2311146"/>
                  </a:cubicBezTo>
                  <a:cubicBezTo>
                    <a:pt x="12065" y="1031875"/>
                    <a:pt x="1054989" y="0"/>
                    <a:pt x="2332863" y="0"/>
                  </a:cubicBezTo>
                  <a:cubicBezTo>
                    <a:pt x="2863342" y="0"/>
                    <a:pt x="3351657" y="175006"/>
                    <a:pt x="3743452" y="476758"/>
                  </a:cubicBezTo>
                  <a:cubicBezTo>
                    <a:pt x="3845941" y="374142"/>
                    <a:pt x="3845941" y="374142"/>
                    <a:pt x="3845941" y="374142"/>
                  </a:cubicBezTo>
                  <a:lnTo>
                    <a:pt x="4159377" y="1243076"/>
                  </a:lnTo>
                  <a:close/>
                </a:path>
              </a:pathLst>
            </a:custGeom>
            <a:gradFill rotWithShape="1">
              <a:gsLst>
                <a:gs pos="0">
                  <a:srgbClr val="000000">
                    <a:alpha val="100000"/>
                  </a:srgbClr>
                </a:gs>
                <a:gs pos="100000">
                  <a:srgbClr val="555555">
                    <a:alpha val="100000"/>
                  </a:srgbClr>
                </a:gs>
              </a:gsLst>
              <a:lin ang="0"/>
            </a:gradFill>
          </p:spPr>
          <p:txBody>
            <a:bodyPr/>
            <a:lstStyle/>
            <a:p>
              <a:endParaRPr lang="en-US" dirty="0"/>
            </a:p>
          </p:txBody>
        </p:sp>
      </p:grpSp>
      <p:grpSp>
        <p:nvGrpSpPr>
          <p:cNvPr id="21" name="Group 21"/>
          <p:cNvGrpSpPr/>
          <p:nvPr/>
        </p:nvGrpSpPr>
        <p:grpSpPr>
          <a:xfrm>
            <a:off x="12114897" y="4121740"/>
            <a:ext cx="2087711" cy="2089050"/>
            <a:chOff x="0" y="0"/>
            <a:chExt cx="3367440" cy="3369600"/>
          </a:xfrm>
        </p:grpSpPr>
        <p:sp>
          <p:nvSpPr>
            <p:cNvPr id="22" name="Freeform 22"/>
            <p:cNvSpPr/>
            <p:nvPr/>
          </p:nvSpPr>
          <p:spPr>
            <a:xfrm>
              <a:off x="0" y="0"/>
              <a:ext cx="3367405" cy="3369564"/>
            </a:xfrm>
            <a:custGeom>
              <a:avLst/>
              <a:gdLst/>
              <a:ahLst/>
              <a:cxnLst/>
              <a:rect l="l" t="t" r="r" b="b"/>
              <a:pathLst>
                <a:path w="3367405" h="3369564">
                  <a:moveTo>
                    <a:pt x="0" y="1684782"/>
                  </a:moveTo>
                  <a:cubicBezTo>
                    <a:pt x="0" y="754253"/>
                    <a:pt x="753872" y="0"/>
                    <a:pt x="1683766" y="0"/>
                  </a:cubicBezTo>
                  <a:cubicBezTo>
                    <a:pt x="2613660" y="0"/>
                    <a:pt x="3367405" y="754253"/>
                    <a:pt x="3367405" y="1684782"/>
                  </a:cubicBezTo>
                  <a:cubicBezTo>
                    <a:pt x="3367405" y="2615311"/>
                    <a:pt x="2613660" y="3369564"/>
                    <a:pt x="1683766" y="3369564"/>
                  </a:cubicBezTo>
                  <a:cubicBezTo>
                    <a:pt x="753872" y="3369564"/>
                    <a:pt x="0" y="2615311"/>
                    <a:pt x="0" y="1684782"/>
                  </a:cubicBezTo>
                  <a:close/>
                </a:path>
              </a:pathLst>
            </a:custGeom>
            <a:gradFill rotWithShape="1">
              <a:gsLst>
                <a:gs pos="0">
                  <a:srgbClr val="000000">
                    <a:alpha val="100000"/>
                  </a:srgbClr>
                </a:gs>
                <a:gs pos="100000">
                  <a:srgbClr val="555555">
                    <a:alpha val="100000"/>
                  </a:srgbClr>
                </a:gs>
              </a:gsLst>
              <a:lin ang="0"/>
            </a:gradFill>
          </p:spPr>
          <p:txBody>
            <a:bodyPr/>
            <a:lstStyle/>
            <a:p>
              <a:endParaRPr lang="en-US" dirty="0"/>
            </a:p>
          </p:txBody>
        </p:sp>
      </p:grpSp>
      <p:grpSp>
        <p:nvGrpSpPr>
          <p:cNvPr id="23" name="Group 23"/>
          <p:cNvGrpSpPr/>
          <p:nvPr/>
        </p:nvGrpSpPr>
        <p:grpSpPr>
          <a:xfrm>
            <a:off x="14588726" y="4120401"/>
            <a:ext cx="2088157" cy="2086818"/>
            <a:chOff x="0" y="0"/>
            <a:chExt cx="3368160" cy="3366000"/>
          </a:xfrm>
        </p:grpSpPr>
        <p:sp>
          <p:nvSpPr>
            <p:cNvPr id="24" name="Freeform 24"/>
            <p:cNvSpPr/>
            <p:nvPr/>
          </p:nvSpPr>
          <p:spPr>
            <a:xfrm>
              <a:off x="0" y="0"/>
              <a:ext cx="3368040" cy="3366008"/>
            </a:xfrm>
            <a:custGeom>
              <a:avLst/>
              <a:gdLst/>
              <a:ahLst/>
              <a:cxnLst/>
              <a:rect l="l" t="t" r="r" b="b"/>
              <a:pathLst>
                <a:path w="3368040" h="3366008">
                  <a:moveTo>
                    <a:pt x="0" y="1683004"/>
                  </a:moveTo>
                  <a:cubicBezTo>
                    <a:pt x="0" y="753491"/>
                    <a:pt x="753999" y="0"/>
                    <a:pt x="1684020" y="0"/>
                  </a:cubicBezTo>
                  <a:cubicBezTo>
                    <a:pt x="2614041" y="0"/>
                    <a:pt x="3368040" y="753491"/>
                    <a:pt x="3368040" y="1683004"/>
                  </a:cubicBezTo>
                  <a:cubicBezTo>
                    <a:pt x="3368040" y="2612517"/>
                    <a:pt x="2614041" y="3366008"/>
                    <a:pt x="1684020" y="3366008"/>
                  </a:cubicBezTo>
                  <a:cubicBezTo>
                    <a:pt x="753999" y="3366008"/>
                    <a:pt x="0" y="2612517"/>
                    <a:pt x="0" y="1683004"/>
                  </a:cubicBezTo>
                  <a:close/>
                </a:path>
              </a:pathLst>
            </a:custGeom>
            <a:gradFill rotWithShape="1">
              <a:gsLst>
                <a:gs pos="0">
                  <a:srgbClr val="000000">
                    <a:alpha val="100000"/>
                  </a:srgbClr>
                </a:gs>
                <a:gs pos="100000">
                  <a:srgbClr val="555555">
                    <a:alpha val="100000"/>
                  </a:srgbClr>
                </a:gs>
              </a:gsLst>
              <a:lin ang="0"/>
            </a:gradFill>
          </p:spPr>
          <p:txBody>
            <a:bodyPr/>
            <a:lstStyle/>
            <a:p>
              <a:endParaRPr lang="en-US" dirty="0"/>
            </a:p>
          </p:txBody>
        </p:sp>
      </p:grpSp>
      <p:sp>
        <p:nvSpPr>
          <p:cNvPr id="25" name="Freeform 25"/>
          <p:cNvSpPr/>
          <p:nvPr/>
        </p:nvSpPr>
        <p:spPr>
          <a:xfrm>
            <a:off x="15230918" y="4650591"/>
            <a:ext cx="977057" cy="1121882"/>
          </a:xfrm>
          <a:custGeom>
            <a:avLst/>
            <a:gdLst/>
            <a:ahLst/>
            <a:cxnLst/>
            <a:rect l="l" t="t" r="r" b="b"/>
            <a:pathLst>
              <a:path w="977057" h="1121882">
                <a:moveTo>
                  <a:pt x="0" y="0"/>
                </a:moveTo>
                <a:lnTo>
                  <a:pt x="977057" y="0"/>
                </a:lnTo>
                <a:lnTo>
                  <a:pt x="977057" y="1121882"/>
                </a:lnTo>
                <a:lnTo>
                  <a:pt x="0" y="11218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26" name="Freeform 26"/>
          <p:cNvSpPr/>
          <p:nvPr/>
        </p:nvSpPr>
        <p:spPr>
          <a:xfrm>
            <a:off x="12585516" y="4693433"/>
            <a:ext cx="1114987" cy="952807"/>
          </a:xfrm>
          <a:custGeom>
            <a:avLst/>
            <a:gdLst/>
            <a:ahLst/>
            <a:cxnLst/>
            <a:rect l="l" t="t" r="r" b="b"/>
            <a:pathLst>
              <a:path w="1114987" h="952807">
                <a:moveTo>
                  <a:pt x="0" y="0"/>
                </a:moveTo>
                <a:lnTo>
                  <a:pt x="1114987" y="0"/>
                </a:lnTo>
                <a:lnTo>
                  <a:pt x="1114987" y="952807"/>
                </a:lnTo>
                <a:lnTo>
                  <a:pt x="0" y="9528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sp>
        <p:nvSpPr>
          <p:cNvPr id="27" name="Freeform 27"/>
          <p:cNvSpPr/>
          <p:nvPr/>
        </p:nvSpPr>
        <p:spPr>
          <a:xfrm>
            <a:off x="9930562" y="4626922"/>
            <a:ext cx="831541" cy="952807"/>
          </a:xfrm>
          <a:custGeom>
            <a:avLst/>
            <a:gdLst/>
            <a:ahLst/>
            <a:cxnLst/>
            <a:rect l="l" t="t" r="r" b="b"/>
            <a:pathLst>
              <a:path w="831541" h="952807">
                <a:moveTo>
                  <a:pt x="0" y="0"/>
                </a:moveTo>
                <a:lnTo>
                  <a:pt x="831540" y="0"/>
                </a:lnTo>
                <a:lnTo>
                  <a:pt x="831540" y="952808"/>
                </a:lnTo>
                <a:lnTo>
                  <a:pt x="0" y="95280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dirty="0"/>
          </a:p>
        </p:txBody>
      </p:sp>
      <p:sp>
        <p:nvSpPr>
          <p:cNvPr id="28" name="Freeform 28"/>
          <p:cNvSpPr/>
          <p:nvPr/>
        </p:nvSpPr>
        <p:spPr>
          <a:xfrm>
            <a:off x="1922218" y="4646693"/>
            <a:ext cx="1271644" cy="988703"/>
          </a:xfrm>
          <a:custGeom>
            <a:avLst/>
            <a:gdLst/>
            <a:ahLst/>
            <a:cxnLst/>
            <a:rect l="l" t="t" r="r" b="b"/>
            <a:pathLst>
              <a:path w="1271644" h="988703">
                <a:moveTo>
                  <a:pt x="0" y="0"/>
                </a:moveTo>
                <a:lnTo>
                  <a:pt x="1271644" y="0"/>
                </a:lnTo>
                <a:lnTo>
                  <a:pt x="1271644" y="988703"/>
                </a:lnTo>
                <a:lnTo>
                  <a:pt x="0" y="98870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dirty="0"/>
          </a:p>
        </p:txBody>
      </p:sp>
      <p:sp>
        <p:nvSpPr>
          <p:cNvPr id="29" name="Freeform 29"/>
          <p:cNvSpPr/>
          <p:nvPr/>
        </p:nvSpPr>
        <p:spPr>
          <a:xfrm>
            <a:off x="7285159" y="4604194"/>
            <a:ext cx="1193926" cy="1214676"/>
          </a:xfrm>
          <a:custGeom>
            <a:avLst/>
            <a:gdLst/>
            <a:ahLst/>
            <a:cxnLst/>
            <a:rect l="l" t="t" r="r" b="b"/>
            <a:pathLst>
              <a:path w="1193926" h="1214676">
                <a:moveTo>
                  <a:pt x="0" y="0"/>
                </a:moveTo>
                <a:lnTo>
                  <a:pt x="1193926" y="0"/>
                </a:lnTo>
                <a:lnTo>
                  <a:pt x="1193926" y="1214676"/>
                </a:lnTo>
                <a:lnTo>
                  <a:pt x="0" y="121467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dirty="0"/>
          </a:p>
        </p:txBody>
      </p:sp>
      <p:sp>
        <p:nvSpPr>
          <p:cNvPr id="30" name="Freeform 30"/>
          <p:cNvSpPr/>
          <p:nvPr/>
        </p:nvSpPr>
        <p:spPr>
          <a:xfrm>
            <a:off x="4567632" y="4639765"/>
            <a:ext cx="1117328" cy="1143534"/>
          </a:xfrm>
          <a:custGeom>
            <a:avLst/>
            <a:gdLst/>
            <a:ahLst/>
            <a:cxnLst/>
            <a:rect l="l" t="t" r="r" b="b"/>
            <a:pathLst>
              <a:path w="1117328" h="1143534">
                <a:moveTo>
                  <a:pt x="0" y="0"/>
                </a:moveTo>
                <a:lnTo>
                  <a:pt x="1117327" y="0"/>
                </a:lnTo>
                <a:lnTo>
                  <a:pt x="1117327" y="1143534"/>
                </a:lnTo>
                <a:lnTo>
                  <a:pt x="0" y="114353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dirty="0"/>
          </a:p>
        </p:txBody>
      </p:sp>
      <p:sp>
        <p:nvSpPr>
          <p:cNvPr id="31" name="TextBox 31"/>
          <p:cNvSpPr txBox="1"/>
          <p:nvPr/>
        </p:nvSpPr>
        <p:spPr>
          <a:xfrm>
            <a:off x="1344156" y="7104221"/>
            <a:ext cx="7558096" cy="343235"/>
          </a:xfrm>
          <a:prstGeom prst="rect">
            <a:avLst/>
          </a:prstGeom>
        </p:spPr>
        <p:txBody>
          <a:bodyPr lIns="0" tIns="0" rIns="0" bIns="0" rtlCol="0" anchor="t">
            <a:spAutoFit/>
          </a:bodyPr>
          <a:lstStyle/>
          <a:p>
            <a:pPr marL="474979" lvl="1" indent="-237490" algn="l">
              <a:lnSpc>
                <a:spcPts val="3035"/>
              </a:lnSpc>
              <a:buFont typeface="Arial"/>
              <a:buChar char="•"/>
            </a:pPr>
            <a:r>
              <a:rPr lang="en-US" sz="2199" spc="215" dirty="0">
                <a:solidFill>
                  <a:srgbClr val="040506"/>
                </a:solidFill>
                <a:latin typeface="Montserrat Classic Bold"/>
                <a:ea typeface="Montserrat Classic Bold"/>
                <a:cs typeface="Montserrat Classic Bold"/>
                <a:sym typeface="Montserrat Classic Bold"/>
              </a:rPr>
              <a:t>It is the decision of prosecutor</a:t>
            </a:r>
          </a:p>
        </p:txBody>
      </p:sp>
      <p:sp>
        <p:nvSpPr>
          <p:cNvPr id="32" name="TextBox 32"/>
          <p:cNvSpPr txBox="1"/>
          <p:nvPr/>
        </p:nvSpPr>
        <p:spPr>
          <a:xfrm>
            <a:off x="1344156" y="6661669"/>
            <a:ext cx="1986653" cy="343235"/>
          </a:xfrm>
          <a:prstGeom prst="rect">
            <a:avLst/>
          </a:prstGeom>
        </p:spPr>
        <p:txBody>
          <a:bodyPr lIns="0" tIns="0" rIns="0" bIns="0" rtlCol="0" anchor="t">
            <a:spAutoFit/>
          </a:bodyPr>
          <a:lstStyle/>
          <a:p>
            <a:pPr algn="l">
              <a:lnSpc>
                <a:spcPts val="3035"/>
              </a:lnSpc>
            </a:pPr>
            <a:r>
              <a:rPr lang="en-US" sz="2199" spc="30" dirty="0">
                <a:solidFill>
                  <a:srgbClr val="040506"/>
                </a:solidFill>
                <a:latin typeface="Montserrat Classic Bold"/>
                <a:ea typeface="Montserrat Classic Bold"/>
                <a:cs typeface="Montserrat Classic Bold"/>
                <a:sym typeface="Montserrat Classic Bold"/>
              </a:rPr>
              <a:t>Charging </a:t>
            </a:r>
          </a:p>
        </p:txBody>
      </p:sp>
      <p:sp>
        <p:nvSpPr>
          <p:cNvPr id="33" name="TextBox 33"/>
          <p:cNvSpPr txBox="1"/>
          <p:nvPr/>
        </p:nvSpPr>
        <p:spPr>
          <a:xfrm>
            <a:off x="1344156" y="1648810"/>
            <a:ext cx="5835216" cy="769441"/>
          </a:xfrm>
          <a:prstGeom prst="rect">
            <a:avLst/>
          </a:prstGeom>
        </p:spPr>
        <p:txBody>
          <a:bodyPr lIns="0" tIns="0" rIns="0" bIns="0" rtlCol="0" anchor="t">
            <a:spAutoFit/>
          </a:bodyPr>
          <a:lstStyle/>
          <a:p>
            <a:pPr marL="342900" indent="-342900" algn="l">
              <a:lnSpc>
                <a:spcPts val="3035"/>
              </a:lnSpc>
              <a:buFont typeface="Arial" panose="020B0604020202020204" pitchFamily="34" charset="0"/>
              <a:buChar char="•"/>
            </a:pPr>
            <a:r>
              <a:rPr lang="en-US" sz="2199" spc="215" dirty="0">
                <a:solidFill>
                  <a:srgbClr val="040506"/>
                </a:solidFill>
                <a:latin typeface="Montserrat Classic Bold"/>
                <a:ea typeface="Montserrat Classic Bold"/>
                <a:cs typeface="Montserrat Classic Bold"/>
                <a:sym typeface="Montserrat Classic Bold"/>
              </a:rPr>
              <a:t>Victim is often not informed</a:t>
            </a:r>
          </a:p>
          <a:p>
            <a:pPr algn="l">
              <a:lnSpc>
                <a:spcPts val="3035"/>
              </a:lnSpc>
            </a:pPr>
            <a:endParaRPr lang="en-US" sz="2199" spc="215" dirty="0">
              <a:solidFill>
                <a:srgbClr val="040506"/>
              </a:solidFill>
              <a:latin typeface="Montserrat Classic Bold"/>
              <a:ea typeface="Montserrat Classic Bold"/>
              <a:cs typeface="Montserrat Classic Bold"/>
              <a:sym typeface="Montserrat Classic Bold"/>
            </a:endParaRPr>
          </a:p>
        </p:txBody>
      </p:sp>
      <p:sp>
        <p:nvSpPr>
          <p:cNvPr id="34" name="TextBox 34"/>
          <p:cNvSpPr txBox="1"/>
          <p:nvPr/>
        </p:nvSpPr>
        <p:spPr>
          <a:xfrm>
            <a:off x="1514184" y="1143083"/>
            <a:ext cx="2755661" cy="343235"/>
          </a:xfrm>
          <a:prstGeom prst="rect">
            <a:avLst/>
          </a:prstGeom>
        </p:spPr>
        <p:txBody>
          <a:bodyPr lIns="0" tIns="0" rIns="0" bIns="0" rtlCol="0" anchor="t">
            <a:spAutoFit/>
          </a:bodyPr>
          <a:lstStyle/>
          <a:p>
            <a:pPr algn="l">
              <a:lnSpc>
                <a:spcPts val="3035"/>
              </a:lnSpc>
            </a:pPr>
            <a:r>
              <a:rPr lang="en-US" sz="2199" spc="30" dirty="0">
                <a:solidFill>
                  <a:srgbClr val="040506"/>
                </a:solidFill>
                <a:latin typeface="Montserrat Classic Bold"/>
                <a:ea typeface="Montserrat Classic Bold"/>
                <a:cs typeface="Montserrat Classic Bold"/>
                <a:sym typeface="Montserrat Classic Bold"/>
              </a:rPr>
              <a:t>Arrest</a:t>
            </a:r>
          </a:p>
        </p:txBody>
      </p:sp>
      <p:sp>
        <p:nvSpPr>
          <p:cNvPr id="37" name="TextBox 37"/>
          <p:cNvSpPr txBox="1"/>
          <p:nvPr/>
        </p:nvSpPr>
        <p:spPr>
          <a:xfrm>
            <a:off x="9003112" y="1648810"/>
            <a:ext cx="8539409" cy="8037650"/>
          </a:xfrm>
          <a:prstGeom prst="rect">
            <a:avLst/>
          </a:prstGeom>
        </p:spPr>
        <p:txBody>
          <a:bodyPr wrap="square" lIns="0" tIns="0" rIns="0" bIns="0" rtlCol="0" anchor="t">
            <a:spAutoFit/>
          </a:bodyPr>
          <a:lstStyle/>
          <a:p>
            <a:pPr marL="474979" lvl="1" indent="-237490" algn="l">
              <a:lnSpc>
                <a:spcPts val="3035"/>
              </a:lnSpc>
              <a:buFont typeface="Arial"/>
              <a:buChar char="•"/>
            </a:pPr>
            <a:r>
              <a:rPr lang="en-US" sz="2199" spc="215" dirty="0">
                <a:solidFill>
                  <a:srgbClr val="040506"/>
                </a:solidFill>
                <a:latin typeface="Montserrat Classic Bold"/>
                <a:ea typeface="Montserrat Classic Bold"/>
                <a:cs typeface="Montserrat Classic Bold"/>
                <a:sym typeface="Montserrat Classic Bold"/>
              </a:rPr>
              <a:t>Victims are not represented</a:t>
            </a:r>
          </a:p>
          <a:p>
            <a:pPr marL="474979" lvl="1" indent="-237490" algn="l">
              <a:lnSpc>
                <a:spcPts val="3035"/>
              </a:lnSpc>
              <a:buFont typeface="Arial"/>
              <a:buChar char="•"/>
            </a:pPr>
            <a:r>
              <a:rPr lang="en-US" sz="2199" spc="215" dirty="0">
                <a:solidFill>
                  <a:srgbClr val="040506"/>
                </a:solidFill>
                <a:latin typeface="Montserrat Classic Bold"/>
                <a:ea typeface="Montserrat Classic Bold"/>
                <a:cs typeface="Montserrat Classic Bold"/>
                <a:sym typeface="Montserrat Classic Bold"/>
              </a:rPr>
              <a:t>Forced/coerced into participating</a:t>
            </a:r>
          </a:p>
          <a:p>
            <a:pPr marL="474979" lvl="1" indent="-237490" algn="l">
              <a:lnSpc>
                <a:spcPts val="3035"/>
              </a:lnSpc>
              <a:buFont typeface="Arial"/>
              <a:buChar char="•"/>
            </a:pPr>
            <a:r>
              <a:rPr lang="en-US" sz="2199" spc="215" dirty="0">
                <a:solidFill>
                  <a:srgbClr val="040506"/>
                </a:solidFill>
                <a:latin typeface="Montserrat Classic Bold"/>
                <a:ea typeface="Montserrat Classic Bold"/>
                <a:cs typeface="Montserrat Classic Bold"/>
                <a:sym typeface="Montserrat Classic Bold"/>
              </a:rPr>
              <a:t>Victims' rights are non-existent for misidentified or criminalized victims-defendants</a:t>
            </a:r>
          </a:p>
          <a:p>
            <a:pPr marL="474979" lvl="1" indent="-237490" algn="l">
              <a:lnSpc>
                <a:spcPts val="3035"/>
              </a:lnSpc>
              <a:buFont typeface="Arial"/>
              <a:buChar char="•"/>
            </a:pPr>
            <a:endParaRPr lang="en-US" sz="2199" spc="215" dirty="0">
              <a:solidFill>
                <a:srgbClr val="040506"/>
              </a:solidFill>
              <a:latin typeface="Montserrat Classic Bold"/>
              <a:ea typeface="Montserrat Classic Bold"/>
              <a:cs typeface="Montserrat Classic Bold"/>
              <a:sym typeface="Montserrat Classic Bold"/>
            </a:endParaRPr>
          </a:p>
          <a:p>
            <a:pPr marL="474979" lvl="1" indent="-237490" algn="l">
              <a:lnSpc>
                <a:spcPts val="3035"/>
              </a:lnSpc>
              <a:buFont typeface="Arial"/>
              <a:buChar char="•"/>
            </a:pPr>
            <a:endParaRPr lang="en-US" sz="2199" spc="215" dirty="0">
              <a:solidFill>
                <a:srgbClr val="040506"/>
              </a:solidFill>
              <a:latin typeface="Montserrat Classic Bold"/>
              <a:ea typeface="Montserrat Classic Bold"/>
              <a:cs typeface="Montserrat Classic Bold"/>
              <a:sym typeface="Montserrat Classic Bold"/>
            </a:endParaRPr>
          </a:p>
          <a:p>
            <a:pPr marL="474979" lvl="1" indent="-237490" algn="l">
              <a:lnSpc>
                <a:spcPts val="3035"/>
              </a:lnSpc>
              <a:buFont typeface="Arial"/>
              <a:buChar char="•"/>
            </a:pPr>
            <a:endParaRPr lang="en-US" sz="2199" spc="215" dirty="0">
              <a:solidFill>
                <a:srgbClr val="040506"/>
              </a:solidFill>
              <a:latin typeface="Montserrat Classic Bold"/>
              <a:ea typeface="Montserrat Classic Bold"/>
              <a:cs typeface="Montserrat Classic Bold"/>
              <a:sym typeface="Montserrat Classic Bold"/>
            </a:endParaRPr>
          </a:p>
          <a:p>
            <a:pPr marL="474979" lvl="1" indent="-237490" algn="l">
              <a:lnSpc>
                <a:spcPts val="3035"/>
              </a:lnSpc>
              <a:buFont typeface="Arial"/>
              <a:buChar char="•"/>
            </a:pPr>
            <a:endParaRPr lang="en-US" sz="2199" spc="215" dirty="0">
              <a:solidFill>
                <a:srgbClr val="040506"/>
              </a:solidFill>
              <a:latin typeface="Montserrat Classic Bold"/>
              <a:ea typeface="Montserrat Classic Bold"/>
              <a:cs typeface="Montserrat Classic Bold"/>
              <a:sym typeface="Montserrat Classic Bold"/>
            </a:endParaRPr>
          </a:p>
          <a:p>
            <a:pPr marL="474979" lvl="1" indent="-237490" algn="l">
              <a:lnSpc>
                <a:spcPts val="3035"/>
              </a:lnSpc>
              <a:buFont typeface="Arial"/>
              <a:buChar char="•"/>
            </a:pPr>
            <a:endParaRPr lang="en-US" sz="2199" spc="215" dirty="0">
              <a:solidFill>
                <a:srgbClr val="040506"/>
              </a:solidFill>
              <a:latin typeface="Montserrat Classic Bold"/>
              <a:ea typeface="Montserrat Classic Bold"/>
              <a:cs typeface="Montserrat Classic Bold"/>
              <a:sym typeface="Montserrat Classic Bold"/>
            </a:endParaRPr>
          </a:p>
          <a:p>
            <a:pPr marL="474979" lvl="1" indent="-237490" algn="l">
              <a:lnSpc>
                <a:spcPts val="3035"/>
              </a:lnSpc>
              <a:buFont typeface="Arial"/>
              <a:buChar char="•"/>
            </a:pPr>
            <a:endParaRPr lang="en-US" sz="2199" spc="215" dirty="0">
              <a:solidFill>
                <a:srgbClr val="040506"/>
              </a:solidFill>
              <a:latin typeface="Montserrat Classic Bold"/>
              <a:ea typeface="Montserrat Classic Bold"/>
              <a:cs typeface="Montserrat Classic Bold"/>
              <a:sym typeface="Montserrat Classic Bold"/>
            </a:endParaRPr>
          </a:p>
          <a:p>
            <a:pPr marL="474979" lvl="1" indent="-237490" algn="l">
              <a:lnSpc>
                <a:spcPts val="3035"/>
              </a:lnSpc>
              <a:buFont typeface="Arial"/>
              <a:buChar char="•"/>
            </a:pPr>
            <a:endParaRPr lang="en-US" sz="2199" spc="215" dirty="0">
              <a:solidFill>
                <a:srgbClr val="040506"/>
              </a:solidFill>
              <a:latin typeface="Montserrat Classic Bold"/>
              <a:ea typeface="Montserrat Classic Bold"/>
              <a:cs typeface="Montserrat Classic Bold"/>
              <a:sym typeface="Montserrat Classic Bold"/>
            </a:endParaRPr>
          </a:p>
          <a:p>
            <a:pPr marL="474979" lvl="1" indent="-237490" algn="l">
              <a:lnSpc>
                <a:spcPts val="3035"/>
              </a:lnSpc>
              <a:buFont typeface="Arial"/>
              <a:buChar char="•"/>
            </a:pPr>
            <a:endParaRPr lang="en-US" sz="2199" spc="215" dirty="0">
              <a:solidFill>
                <a:srgbClr val="040506"/>
              </a:solidFill>
              <a:latin typeface="Montserrat Classic Bold"/>
              <a:ea typeface="Montserrat Classic Bold"/>
              <a:cs typeface="Montserrat Classic Bold"/>
              <a:sym typeface="Montserrat Classic Bold"/>
            </a:endParaRPr>
          </a:p>
          <a:p>
            <a:pPr marL="474979" lvl="1" indent="-237490" algn="l">
              <a:lnSpc>
                <a:spcPts val="3035"/>
              </a:lnSpc>
              <a:buFont typeface="Arial"/>
              <a:buChar char="•"/>
            </a:pPr>
            <a:endParaRPr lang="en-US" sz="2199" spc="215" dirty="0">
              <a:solidFill>
                <a:srgbClr val="040506"/>
              </a:solidFill>
              <a:latin typeface="Montserrat Classic Bold"/>
              <a:ea typeface="Montserrat Classic Bold"/>
              <a:cs typeface="Montserrat Classic Bold"/>
              <a:sym typeface="Montserrat Classic Bold"/>
            </a:endParaRPr>
          </a:p>
          <a:p>
            <a:pPr marL="474979" lvl="1" indent="-237490" algn="l">
              <a:lnSpc>
                <a:spcPts val="3035"/>
              </a:lnSpc>
              <a:buFont typeface="Arial"/>
              <a:buChar char="•"/>
            </a:pPr>
            <a:endParaRPr lang="en-US" sz="2199" spc="215" dirty="0">
              <a:solidFill>
                <a:srgbClr val="040506"/>
              </a:solidFill>
              <a:latin typeface="Montserrat Classic Bold"/>
              <a:ea typeface="Montserrat Classic Bold"/>
              <a:cs typeface="Montserrat Classic Bold"/>
              <a:sym typeface="Montserrat Classic Bold"/>
            </a:endParaRPr>
          </a:p>
          <a:p>
            <a:pPr marL="474979" lvl="1" indent="-237490" algn="l">
              <a:lnSpc>
                <a:spcPts val="3035"/>
              </a:lnSpc>
              <a:buFont typeface="Arial"/>
              <a:buChar char="•"/>
            </a:pPr>
            <a:endParaRPr lang="en-US" sz="2199" spc="215" dirty="0">
              <a:solidFill>
                <a:srgbClr val="040506"/>
              </a:solidFill>
              <a:latin typeface="Montserrat Classic Bold"/>
              <a:ea typeface="Montserrat Classic Bold"/>
              <a:cs typeface="Montserrat Classic Bold"/>
              <a:sym typeface="Montserrat Classic Bold"/>
            </a:endParaRPr>
          </a:p>
          <a:p>
            <a:pPr marL="474979" lvl="1" indent="-237490" algn="l">
              <a:lnSpc>
                <a:spcPts val="3035"/>
              </a:lnSpc>
              <a:buFont typeface="Arial"/>
              <a:buChar char="•"/>
            </a:pPr>
            <a:endParaRPr lang="en-US" sz="2199" spc="215" dirty="0">
              <a:solidFill>
                <a:srgbClr val="040506"/>
              </a:solidFill>
              <a:latin typeface="Montserrat Classic Bold"/>
              <a:ea typeface="Montserrat Classic Bold"/>
              <a:cs typeface="Montserrat Classic Bold"/>
              <a:sym typeface="Montserrat Classic Bold"/>
            </a:endParaRPr>
          </a:p>
          <a:p>
            <a:pPr marL="474979" lvl="1" indent="-237490" algn="l">
              <a:lnSpc>
                <a:spcPts val="3035"/>
              </a:lnSpc>
              <a:buFont typeface="Arial"/>
              <a:buChar char="•"/>
            </a:pPr>
            <a:endParaRPr lang="en-US" sz="2199" spc="215" dirty="0">
              <a:solidFill>
                <a:srgbClr val="040506"/>
              </a:solidFill>
              <a:latin typeface="Montserrat Classic Bold"/>
              <a:ea typeface="Montserrat Classic Bold"/>
              <a:cs typeface="Montserrat Classic Bold"/>
              <a:sym typeface="Montserrat Classic Bold"/>
            </a:endParaRPr>
          </a:p>
          <a:p>
            <a:pPr marL="474979" lvl="1" indent="-237490" algn="l">
              <a:lnSpc>
                <a:spcPts val="3035"/>
              </a:lnSpc>
              <a:buFont typeface="Arial"/>
              <a:buChar char="•"/>
            </a:pPr>
            <a:r>
              <a:rPr lang="en-US" sz="2199" spc="215" dirty="0">
                <a:solidFill>
                  <a:srgbClr val="040506"/>
                </a:solidFill>
                <a:latin typeface="Montserrat Classic Bold"/>
                <a:ea typeface="Montserrat Classic Bold"/>
                <a:cs typeface="Montserrat Classic Bold"/>
                <a:sym typeface="Montserrat Classic Bold"/>
              </a:rPr>
              <a:t>Defendant’s constitutional rights which are needed to ensure innocent people do not go to jail, often trump victims' rights</a:t>
            </a:r>
          </a:p>
        </p:txBody>
      </p:sp>
      <p:sp>
        <p:nvSpPr>
          <p:cNvPr id="38" name="TextBox 38"/>
          <p:cNvSpPr txBox="1"/>
          <p:nvPr/>
        </p:nvSpPr>
        <p:spPr>
          <a:xfrm>
            <a:off x="9098449" y="1143083"/>
            <a:ext cx="6801414" cy="343235"/>
          </a:xfrm>
          <a:prstGeom prst="rect">
            <a:avLst/>
          </a:prstGeom>
        </p:spPr>
        <p:txBody>
          <a:bodyPr lIns="0" tIns="0" rIns="0" bIns="0" rtlCol="0" anchor="t">
            <a:spAutoFit/>
          </a:bodyPr>
          <a:lstStyle/>
          <a:p>
            <a:pPr algn="l">
              <a:lnSpc>
                <a:spcPts val="3035"/>
              </a:lnSpc>
            </a:pPr>
            <a:r>
              <a:rPr lang="en-US" sz="2199" spc="30" dirty="0">
                <a:solidFill>
                  <a:srgbClr val="040506"/>
                </a:solidFill>
                <a:latin typeface="Montserrat Classic Bold"/>
                <a:ea typeface="Montserrat Classic Bold"/>
                <a:cs typeface="Montserrat Classic Bold"/>
                <a:sym typeface="Montserrat Classic Bold"/>
              </a:rPr>
              <a:t>Victim vs. Offender Considerations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dirty="0"/>
          </a:p>
        </p:txBody>
      </p:sp>
      <p:sp>
        <p:nvSpPr>
          <p:cNvPr id="3" name="TextBox 3"/>
          <p:cNvSpPr txBox="1"/>
          <p:nvPr/>
        </p:nvSpPr>
        <p:spPr>
          <a:xfrm>
            <a:off x="805700" y="313775"/>
            <a:ext cx="10209370" cy="898392"/>
          </a:xfrm>
          <a:prstGeom prst="rect">
            <a:avLst/>
          </a:prstGeom>
        </p:spPr>
        <p:txBody>
          <a:bodyPr lIns="0" tIns="0" rIns="0" bIns="0" rtlCol="0" anchor="t">
            <a:spAutoFit/>
          </a:bodyPr>
          <a:lstStyle/>
          <a:p>
            <a:pPr marL="0" lvl="0" indent="0" algn="l">
              <a:lnSpc>
                <a:spcPts val="7291"/>
              </a:lnSpc>
              <a:spcBef>
                <a:spcPct val="0"/>
              </a:spcBef>
            </a:pPr>
            <a:r>
              <a:rPr lang="en-US" sz="5283" dirty="0">
                <a:solidFill>
                  <a:srgbClr val="010101"/>
                </a:solidFill>
                <a:latin typeface="Archivo Black"/>
                <a:ea typeface="Archivo Black"/>
                <a:cs typeface="Archivo Black"/>
                <a:sym typeface="Archivo Black"/>
              </a:rPr>
              <a:t>DEFINITIONS </a:t>
            </a:r>
          </a:p>
        </p:txBody>
      </p:sp>
      <p:sp>
        <p:nvSpPr>
          <p:cNvPr id="4" name="TextBox 4"/>
          <p:cNvSpPr txBox="1"/>
          <p:nvPr/>
        </p:nvSpPr>
        <p:spPr>
          <a:xfrm>
            <a:off x="805700" y="1614356"/>
            <a:ext cx="3928187" cy="951680"/>
          </a:xfrm>
          <a:prstGeom prst="rect">
            <a:avLst/>
          </a:prstGeom>
        </p:spPr>
        <p:txBody>
          <a:bodyPr lIns="0" tIns="0" rIns="0" bIns="0" rtlCol="0" anchor="t">
            <a:spAutoFit/>
          </a:bodyPr>
          <a:lstStyle/>
          <a:p>
            <a:pPr algn="l">
              <a:lnSpc>
                <a:spcPts val="3859"/>
              </a:lnSpc>
              <a:spcBef>
                <a:spcPct val="0"/>
              </a:spcBef>
            </a:pPr>
            <a:r>
              <a:rPr lang="en-US" sz="2757" spc="-55" dirty="0">
                <a:solidFill>
                  <a:srgbClr val="010101"/>
                </a:solidFill>
                <a:latin typeface="Montserrat Classic Bold"/>
                <a:ea typeface="Montserrat Classic Bold"/>
                <a:cs typeface="Montserrat Classic Bold"/>
                <a:sym typeface="Montserrat Classic Bold"/>
              </a:rPr>
              <a:t>RESTORATIVE JUSTICE</a:t>
            </a:r>
          </a:p>
        </p:txBody>
      </p:sp>
      <p:sp>
        <p:nvSpPr>
          <p:cNvPr id="5" name="TextBox 5"/>
          <p:cNvSpPr txBox="1"/>
          <p:nvPr/>
        </p:nvSpPr>
        <p:spPr>
          <a:xfrm>
            <a:off x="805700" y="2780685"/>
            <a:ext cx="5113017" cy="7181977"/>
          </a:xfrm>
          <a:prstGeom prst="rect">
            <a:avLst/>
          </a:prstGeom>
        </p:spPr>
        <p:txBody>
          <a:bodyPr lIns="0" tIns="0" rIns="0" bIns="0" rtlCol="0" anchor="t">
            <a:spAutoFit/>
          </a:bodyPr>
          <a:lstStyle/>
          <a:p>
            <a:pPr algn="l">
              <a:lnSpc>
                <a:spcPts val="3143"/>
              </a:lnSpc>
            </a:pPr>
            <a:r>
              <a:rPr lang="en-US" sz="2245" spc="220" dirty="0">
                <a:solidFill>
                  <a:srgbClr val="010101"/>
                </a:solidFill>
                <a:latin typeface="Montserrat Light Bold"/>
                <a:ea typeface="Montserrat Light Bold"/>
                <a:cs typeface="Montserrat Light Bold"/>
                <a:sym typeface="Montserrat Light Bold"/>
              </a:rPr>
              <a:t>Restorative justice is often used as an alternative or complimentary response to the criminal legal system’s punitive approach to punishment. It seeks to identify who was harmed, who caused harm, what was the impact of the harm, and how we repair the harm. This may be through accountability process, within the criminal legal system, adjacent to the criminal legal system or as an alternative. - Rebekah Layton </a:t>
            </a:r>
          </a:p>
          <a:p>
            <a:pPr algn="l">
              <a:lnSpc>
                <a:spcPts val="3143"/>
              </a:lnSpc>
              <a:spcBef>
                <a:spcPct val="0"/>
              </a:spcBef>
            </a:pPr>
            <a:endParaRPr lang="en-US" sz="2245" spc="220" dirty="0">
              <a:solidFill>
                <a:srgbClr val="010101"/>
              </a:solidFill>
              <a:latin typeface="Montserrat Light Bold"/>
              <a:ea typeface="Montserrat Light Bold"/>
              <a:cs typeface="Montserrat Light Bold"/>
              <a:sym typeface="Montserrat Light Bold"/>
            </a:endParaRPr>
          </a:p>
        </p:txBody>
      </p:sp>
      <p:sp>
        <p:nvSpPr>
          <p:cNvPr id="6" name="TextBox 6"/>
          <p:cNvSpPr txBox="1"/>
          <p:nvPr/>
        </p:nvSpPr>
        <p:spPr>
          <a:xfrm>
            <a:off x="6221748" y="1155017"/>
            <a:ext cx="4857772" cy="975829"/>
          </a:xfrm>
          <a:prstGeom prst="rect">
            <a:avLst/>
          </a:prstGeom>
        </p:spPr>
        <p:txBody>
          <a:bodyPr lIns="0" tIns="0" rIns="0" bIns="0" rtlCol="0" anchor="t">
            <a:spAutoFit/>
          </a:bodyPr>
          <a:lstStyle/>
          <a:p>
            <a:pPr algn="l">
              <a:lnSpc>
                <a:spcPts val="3964"/>
              </a:lnSpc>
              <a:spcBef>
                <a:spcPct val="0"/>
              </a:spcBef>
            </a:pPr>
            <a:r>
              <a:rPr lang="en-US" sz="2831" spc="-56" dirty="0">
                <a:solidFill>
                  <a:srgbClr val="010101"/>
                </a:solidFill>
                <a:latin typeface="Montserrat Classic Bold"/>
                <a:ea typeface="Montserrat Classic Bold"/>
                <a:cs typeface="Montserrat Classic Bold"/>
                <a:sym typeface="Montserrat Classic Bold"/>
              </a:rPr>
              <a:t>TRANSFORMATIVE JUSTICE</a:t>
            </a:r>
          </a:p>
        </p:txBody>
      </p:sp>
      <p:sp>
        <p:nvSpPr>
          <p:cNvPr id="7" name="TextBox 7"/>
          <p:cNvSpPr txBox="1"/>
          <p:nvPr/>
        </p:nvSpPr>
        <p:spPr>
          <a:xfrm>
            <a:off x="6221748" y="2373377"/>
            <a:ext cx="5634772" cy="7761805"/>
          </a:xfrm>
          <a:prstGeom prst="rect">
            <a:avLst/>
          </a:prstGeom>
        </p:spPr>
        <p:txBody>
          <a:bodyPr lIns="0" tIns="0" rIns="0" bIns="0" rtlCol="0" anchor="t">
            <a:spAutoFit/>
          </a:bodyPr>
          <a:lstStyle/>
          <a:p>
            <a:pPr algn="l">
              <a:lnSpc>
                <a:spcPts val="3208"/>
              </a:lnSpc>
            </a:pPr>
            <a:r>
              <a:rPr lang="en-US" sz="2292" spc="224" dirty="0">
                <a:solidFill>
                  <a:srgbClr val="010101"/>
                </a:solidFill>
                <a:latin typeface="Montserrat Light Bold"/>
                <a:ea typeface="Montserrat Light Bold"/>
                <a:cs typeface="Montserrat Light Bold"/>
                <a:sym typeface="Montserrat Light Bold"/>
              </a:rPr>
              <a:t>Transformative justice aims to tackle the underlying causes of harm. It goes beyond punitive measures seen in systems that perpetuate harm cycles, such as the conventional criminal justice system. Instead, Transformative Justice focuses on understanding the origins of violence and finding ways to address it without further harm. This approach emphasizes holding individuals accountable without resorting to shame and isolation. - Rebekah Layton</a:t>
            </a:r>
          </a:p>
          <a:p>
            <a:pPr algn="l">
              <a:lnSpc>
                <a:spcPts val="3208"/>
              </a:lnSpc>
              <a:spcBef>
                <a:spcPct val="0"/>
              </a:spcBef>
            </a:pPr>
            <a:endParaRPr lang="en-US" sz="2292" spc="224" dirty="0">
              <a:solidFill>
                <a:srgbClr val="010101"/>
              </a:solidFill>
              <a:latin typeface="Montserrat Light Bold"/>
              <a:ea typeface="Montserrat Light Bold"/>
              <a:cs typeface="Montserrat Light Bold"/>
              <a:sym typeface="Montserrat Light Bold"/>
            </a:endParaRPr>
          </a:p>
        </p:txBody>
      </p:sp>
      <p:sp>
        <p:nvSpPr>
          <p:cNvPr id="8" name="TextBox 8"/>
          <p:cNvSpPr txBox="1"/>
          <p:nvPr/>
        </p:nvSpPr>
        <p:spPr>
          <a:xfrm>
            <a:off x="12658844" y="1273723"/>
            <a:ext cx="3928187" cy="1443985"/>
          </a:xfrm>
          <a:prstGeom prst="rect">
            <a:avLst/>
          </a:prstGeom>
        </p:spPr>
        <p:txBody>
          <a:bodyPr lIns="0" tIns="0" rIns="0" bIns="0" rtlCol="0" anchor="t">
            <a:spAutoFit/>
          </a:bodyPr>
          <a:lstStyle/>
          <a:p>
            <a:pPr algn="l">
              <a:lnSpc>
                <a:spcPts val="3859"/>
              </a:lnSpc>
              <a:spcBef>
                <a:spcPct val="0"/>
              </a:spcBef>
            </a:pPr>
            <a:r>
              <a:rPr lang="en-US" sz="2757" spc="-55" dirty="0">
                <a:solidFill>
                  <a:srgbClr val="010101"/>
                </a:solidFill>
                <a:latin typeface="Montserrat Classic Bold"/>
                <a:ea typeface="Montserrat Classic Bold"/>
                <a:cs typeface="Montserrat Classic Bold"/>
                <a:sym typeface="Montserrat Classic Bold"/>
              </a:rPr>
              <a:t>VICTIM - OFFENDER DIALOUGE-Often After Criminal Process </a:t>
            </a:r>
          </a:p>
        </p:txBody>
      </p:sp>
      <p:sp>
        <p:nvSpPr>
          <p:cNvPr id="9" name="TextBox 9"/>
          <p:cNvSpPr txBox="1"/>
          <p:nvPr/>
        </p:nvSpPr>
        <p:spPr>
          <a:xfrm>
            <a:off x="12877800" y="3238500"/>
            <a:ext cx="4144669" cy="4742260"/>
          </a:xfrm>
          <a:prstGeom prst="rect">
            <a:avLst/>
          </a:prstGeom>
        </p:spPr>
        <p:txBody>
          <a:bodyPr wrap="square" lIns="0" tIns="0" rIns="0" bIns="0" rtlCol="0" anchor="t">
            <a:spAutoFit/>
          </a:bodyPr>
          <a:lstStyle/>
          <a:p>
            <a:pPr algn="l">
              <a:lnSpc>
                <a:spcPts val="3143"/>
              </a:lnSpc>
              <a:spcBef>
                <a:spcPct val="0"/>
              </a:spcBef>
            </a:pPr>
            <a:r>
              <a:rPr lang="en-US" sz="2245" spc="220" dirty="0">
                <a:solidFill>
                  <a:srgbClr val="010101"/>
                </a:solidFill>
                <a:latin typeface="Montserrat Light Bold"/>
                <a:ea typeface="Montserrat Light Bold"/>
                <a:cs typeface="Montserrat Light Bold"/>
                <a:sym typeface="Montserrat Light Bold"/>
              </a:rPr>
              <a:t>Often used in mediation and/or diversion programs. This may be an in- person dialogue or it can resemble a victim’s impact statements. It does not always have the end goal of avoiding or replacing carceral punishment.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579" y="803081"/>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dirty="0"/>
          </a:p>
        </p:txBody>
      </p:sp>
      <p:grpSp>
        <p:nvGrpSpPr>
          <p:cNvPr id="3" name="Group 3"/>
          <p:cNvGrpSpPr/>
          <p:nvPr/>
        </p:nvGrpSpPr>
        <p:grpSpPr>
          <a:xfrm>
            <a:off x="-838200" y="938351"/>
            <a:ext cx="15859325" cy="2258023"/>
            <a:chOff x="0" y="0"/>
            <a:chExt cx="1537211" cy="218865"/>
          </a:xfrm>
        </p:grpSpPr>
        <p:sp>
          <p:nvSpPr>
            <p:cNvPr id="4" name="Freeform 4"/>
            <p:cNvSpPr/>
            <p:nvPr/>
          </p:nvSpPr>
          <p:spPr>
            <a:xfrm>
              <a:off x="0" y="0"/>
              <a:ext cx="1537211" cy="218865"/>
            </a:xfrm>
            <a:custGeom>
              <a:avLst/>
              <a:gdLst/>
              <a:ahLst/>
              <a:cxnLst/>
              <a:rect l="l" t="t" r="r" b="b"/>
              <a:pathLst>
                <a:path w="1537211" h="218865">
                  <a:moveTo>
                    <a:pt x="1334011" y="0"/>
                  </a:moveTo>
                  <a:lnTo>
                    <a:pt x="0" y="0"/>
                  </a:lnTo>
                  <a:lnTo>
                    <a:pt x="203200" y="218865"/>
                  </a:lnTo>
                  <a:lnTo>
                    <a:pt x="1537211" y="218865"/>
                  </a:lnTo>
                  <a:lnTo>
                    <a:pt x="1334011" y="0"/>
                  </a:lnTo>
                  <a:close/>
                </a:path>
              </a:pathLst>
            </a:custGeom>
            <a:solidFill>
              <a:srgbClr val="010101"/>
            </a:solidFill>
            <a:ln cap="sq">
              <a:noFill/>
              <a:prstDash val="solid"/>
              <a:miter/>
            </a:ln>
          </p:spPr>
          <p:txBody>
            <a:bodyPr/>
            <a:lstStyle/>
            <a:p>
              <a:endParaRPr lang="en-US" dirty="0"/>
            </a:p>
          </p:txBody>
        </p:sp>
        <p:sp>
          <p:nvSpPr>
            <p:cNvPr id="5" name="TextBox 5"/>
            <p:cNvSpPr txBox="1"/>
            <p:nvPr/>
          </p:nvSpPr>
          <p:spPr>
            <a:xfrm>
              <a:off x="101600" y="-19050"/>
              <a:ext cx="1334011" cy="237915"/>
            </a:xfrm>
            <a:prstGeom prst="rect">
              <a:avLst/>
            </a:prstGeom>
          </p:spPr>
          <p:txBody>
            <a:bodyPr lIns="50800" tIns="50800" rIns="50800" bIns="50800" rtlCol="0" anchor="ctr"/>
            <a:lstStyle/>
            <a:p>
              <a:pPr marL="0" lvl="0" indent="0" algn="ctr">
                <a:lnSpc>
                  <a:spcPts val="2859"/>
                </a:lnSpc>
                <a:spcBef>
                  <a:spcPct val="0"/>
                </a:spcBef>
              </a:pPr>
              <a:endParaRPr dirty="0"/>
            </a:p>
          </p:txBody>
        </p:sp>
      </p:grpSp>
      <p:sp>
        <p:nvSpPr>
          <p:cNvPr id="7" name="TextBox 7"/>
          <p:cNvSpPr txBox="1"/>
          <p:nvPr/>
        </p:nvSpPr>
        <p:spPr>
          <a:xfrm>
            <a:off x="2117855" y="1189552"/>
            <a:ext cx="9947214" cy="1775551"/>
          </a:xfrm>
          <a:prstGeom prst="rect">
            <a:avLst/>
          </a:prstGeom>
        </p:spPr>
        <p:txBody>
          <a:bodyPr lIns="0" tIns="0" rIns="0" bIns="0" rtlCol="0" anchor="t">
            <a:spAutoFit/>
          </a:bodyPr>
          <a:lstStyle/>
          <a:p>
            <a:pPr marL="0" lvl="0" indent="0" algn="ctr">
              <a:lnSpc>
                <a:spcPts val="7051"/>
              </a:lnSpc>
              <a:spcBef>
                <a:spcPct val="0"/>
              </a:spcBef>
            </a:pPr>
            <a:r>
              <a:rPr lang="en-US" sz="5110" spc="40" dirty="0">
                <a:solidFill>
                  <a:srgbClr val="FFFFFF"/>
                </a:solidFill>
                <a:latin typeface="Archivo Black"/>
                <a:ea typeface="Archivo Black"/>
                <a:cs typeface="Archivo Black"/>
                <a:sym typeface="Archivo Black"/>
              </a:rPr>
              <a:t>Definitions Continued: Retributive/Punishment </a:t>
            </a:r>
          </a:p>
        </p:txBody>
      </p:sp>
      <p:sp>
        <p:nvSpPr>
          <p:cNvPr id="15" name="Content Placeholder 14">
            <a:extLst>
              <a:ext uri="{FF2B5EF4-FFF2-40B4-BE49-F238E27FC236}">
                <a16:creationId xmlns:a16="http://schemas.microsoft.com/office/drawing/2014/main" id="{A6310B15-FA9F-1AC3-FE6C-22F2A42D9DBE}"/>
              </a:ext>
            </a:extLst>
          </p:cNvPr>
          <p:cNvSpPr>
            <a:spLocks noGrp="1"/>
          </p:cNvSpPr>
          <p:nvPr>
            <p:ph sz="quarter" idx="4"/>
          </p:nvPr>
        </p:nvSpPr>
        <p:spPr>
          <a:xfrm>
            <a:off x="9716070" y="3366710"/>
            <a:ext cx="7848600" cy="7585926"/>
          </a:xfrm>
        </p:spPr>
        <p:txBody>
          <a:bodyPr>
            <a:normAutofit/>
          </a:bodyPr>
          <a:lstStyle/>
          <a:p>
            <a:pPr marL="1828800" lvl="4" indent="0">
              <a:lnSpc>
                <a:spcPct val="110000"/>
              </a:lnSpc>
              <a:spcBef>
                <a:spcPts val="0"/>
              </a:spcBef>
              <a:buNone/>
            </a:pPr>
            <a:endParaRPr lang="en-US" sz="2800" dirty="0">
              <a:cs typeface="Calibri"/>
            </a:endParaRPr>
          </a:p>
          <a:p>
            <a:pPr>
              <a:lnSpc>
                <a:spcPct val="110000"/>
              </a:lnSpc>
              <a:spcBef>
                <a:spcPts val="0"/>
              </a:spcBef>
            </a:pPr>
            <a:r>
              <a:rPr lang="en-US" sz="3600" dirty="0"/>
              <a:t>Justification: Victim want greatest penalties to those who hurt them.</a:t>
            </a:r>
          </a:p>
          <a:p>
            <a:pPr marL="0" indent="0">
              <a:lnSpc>
                <a:spcPct val="110000"/>
              </a:lnSpc>
              <a:spcBef>
                <a:spcPts val="0"/>
              </a:spcBef>
              <a:buNone/>
            </a:pPr>
            <a:endParaRPr lang="en-US" sz="3600" dirty="0"/>
          </a:p>
          <a:p>
            <a:pPr>
              <a:lnSpc>
                <a:spcPct val="110000"/>
              </a:lnSpc>
              <a:spcBef>
                <a:spcPts val="0"/>
              </a:spcBef>
            </a:pPr>
            <a:r>
              <a:rPr lang="en-US" sz="3600" dirty="0"/>
              <a:t>When in fact they want:</a:t>
            </a:r>
            <a:endParaRPr lang="en-US" sz="3600" dirty="0">
              <a:cs typeface="Calibri"/>
            </a:endParaRPr>
          </a:p>
          <a:p>
            <a:pPr lvl="1">
              <a:lnSpc>
                <a:spcPct val="110000"/>
              </a:lnSpc>
              <a:spcBef>
                <a:spcPts val="0"/>
              </a:spcBef>
              <a:buFont typeface="Wingdings" panose="05000000000000000000" pitchFamily="2" charset="2"/>
              <a:buChar char="§"/>
            </a:pPr>
            <a:r>
              <a:rPr lang="en-US" sz="3600" dirty="0"/>
              <a:t>Acknowledgement of the wrong</a:t>
            </a:r>
          </a:p>
          <a:p>
            <a:pPr lvl="1">
              <a:lnSpc>
                <a:spcPct val="110000"/>
              </a:lnSpc>
              <a:spcBef>
                <a:spcPts val="0"/>
              </a:spcBef>
              <a:buFont typeface="Wingdings" panose="05000000000000000000" pitchFamily="2" charset="2"/>
              <a:buChar char="§"/>
            </a:pPr>
            <a:r>
              <a:rPr lang="en-US" sz="3600" dirty="0"/>
              <a:t>Answers</a:t>
            </a:r>
            <a:endParaRPr lang="en-US" sz="3600" dirty="0">
              <a:cs typeface="Calibri"/>
            </a:endParaRPr>
          </a:p>
          <a:p>
            <a:pPr lvl="1">
              <a:lnSpc>
                <a:spcPct val="110000"/>
              </a:lnSpc>
              <a:spcBef>
                <a:spcPts val="0"/>
              </a:spcBef>
              <a:buFont typeface="Wingdings" panose="05000000000000000000" pitchFamily="2" charset="2"/>
              <a:buChar char="§"/>
            </a:pPr>
            <a:r>
              <a:rPr lang="en-US" sz="3600" dirty="0"/>
              <a:t>Voices heard/Have impact</a:t>
            </a:r>
            <a:endParaRPr lang="en-US" sz="3600" dirty="0">
              <a:cs typeface="Calibri"/>
            </a:endParaRPr>
          </a:p>
          <a:p>
            <a:pPr lvl="1">
              <a:lnSpc>
                <a:spcPct val="110000"/>
              </a:lnSpc>
              <a:spcBef>
                <a:spcPts val="0"/>
              </a:spcBef>
              <a:buFont typeface="Wingdings" panose="05000000000000000000" pitchFamily="2" charset="2"/>
              <a:buChar char="§"/>
            </a:pPr>
            <a:r>
              <a:rPr lang="en-US" sz="3600" dirty="0"/>
              <a:t>Resources to heal and be safe</a:t>
            </a:r>
          </a:p>
          <a:p>
            <a:pPr lvl="1">
              <a:lnSpc>
                <a:spcPct val="110000"/>
              </a:lnSpc>
              <a:spcBef>
                <a:spcPts val="0"/>
              </a:spcBef>
              <a:buFont typeface="Wingdings" panose="05000000000000000000" pitchFamily="2" charset="2"/>
              <a:buChar char="§"/>
            </a:pPr>
            <a:r>
              <a:rPr lang="en-US" sz="3600" dirty="0"/>
              <a:t>Others to be safe</a:t>
            </a:r>
            <a:endParaRPr lang="en-US" sz="3600" dirty="0">
              <a:cs typeface="Calibri"/>
            </a:endParaRPr>
          </a:p>
          <a:p>
            <a:pPr marL="457200" lvl="1" indent="0">
              <a:lnSpc>
                <a:spcPct val="110000"/>
              </a:lnSpc>
              <a:spcBef>
                <a:spcPts val="0"/>
              </a:spcBef>
              <a:buNone/>
            </a:pPr>
            <a:endParaRPr lang="en-US" sz="3600" dirty="0">
              <a:cs typeface="Calibri"/>
            </a:endParaRPr>
          </a:p>
          <a:p>
            <a:pPr lvl="1">
              <a:lnSpc>
                <a:spcPct val="110000"/>
              </a:lnSpc>
              <a:spcBef>
                <a:spcPts val="0"/>
              </a:spcBef>
            </a:pPr>
            <a:r>
              <a:rPr lang="en-US" sz="3600" dirty="0"/>
              <a:t>Danielle </a:t>
            </a:r>
            <a:r>
              <a:rPr lang="en-US" sz="3600" dirty="0" err="1"/>
              <a:t>Sered</a:t>
            </a:r>
            <a:r>
              <a:rPr lang="en-US" sz="3600" dirty="0"/>
              <a:t>, Until We Reckon</a:t>
            </a:r>
            <a:endParaRPr lang="en-US" sz="3600" dirty="0">
              <a:cs typeface="Calibri"/>
            </a:endParaRPr>
          </a:p>
          <a:p>
            <a:endParaRPr lang="en-US" dirty="0"/>
          </a:p>
        </p:txBody>
      </p:sp>
      <p:sp>
        <p:nvSpPr>
          <p:cNvPr id="19" name="TextBox 18">
            <a:extLst>
              <a:ext uri="{FF2B5EF4-FFF2-40B4-BE49-F238E27FC236}">
                <a16:creationId xmlns:a16="http://schemas.microsoft.com/office/drawing/2014/main" id="{8EF64F99-8B2A-4434-F862-FB93B7F5E1E0}"/>
              </a:ext>
            </a:extLst>
          </p:cNvPr>
          <p:cNvSpPr txBox="1"/>
          <p:nvPr/>
        </p:nvSpPr>
        <p:spPr>
          <a:xfrm>
            <a:off x="723332" y="3937328"/>
            <a:ext cx="7848600" cy="5632311"/>
          </a:xfrm>
          <a:prstGeom prst="rect">
            <a:avLst/>
          </a:prstGeom>
          <a:noFill/>
        </p:spPr>
        <p:txBody>
          <a:bodyPr wrap="square">
            <a:spAutoFit/>
          </a:bodyPr>
          <a:lstStyle/>
          <a:p>
            <a:pPr algn="l">
              <a:buFont typeface="Arial" panose="020B0604020202020204" pitchFamily="34" charset="0"/>
              <a:buChar char="•"/>
            </a:pPr>
            <a:r>
              <a:rPr lang="en-US" sz="4000" dirty="0">
                <a:solidFill>
                  <a:srgbClr val="444444"/>
                </a:solidFill>
                <a:latin typeface="Calibri"/>
                <a:cs typeface="Calibri"/>
              </a:rPr>
              <a:t>The incident is a violation of the policies, defined by rule breaking.  Resolution involves looking at the incident, determining blame, and administering the consequences.</a:t>
            </a:r>
            <a:endParaRPr lang="en-US" sz="4000" b="0" i="0" dirty="0">
              <a:solidFill>
                <a:srgbClr val="444444"/>
              </a:solidFill>
              <a:effectLst/>
              <a:latin typeface="Source Sans Pro" panose="020B0503030403020204" pitchFamily="34" charset="0"/>
              <a:ea typeface="Source Sans Pro" panose="020B0503030403020204" pitchFamily="34" charset="0"/>
              <a:cs typeface="Calibri"/>
            </a:endParaRPr>
          </a:p>
          <a:p>
            <a:pPr algn="l">
              <a:buFont typeface="Arial" panose="020B0604020202020204" pitchFamily="34" charset="0"/>
              <a:buChar char="•"/>
            </a:pPr>
            <a:r>
              <a:rPr lang="en-US" sz="4000" dirty="0">
                <a:solidFill>
                  <a:srgbClr val="444444"/>
                </a:solidFill>
                <a:latin typeface="Calibri"/>
                <a:cs typeface="Calibri"/>
              </a:rPr>
              <a:t>What rule has been broken?</a:t>
            </a:r>
          </a:p>
          <a:p>
            <a:pPr algn="l">
              <a:buFont typeface="Arial" panose="020B0604020202020204" pitchFamily="34" charset="0"/>
              <a:buChar char="•"/>
            </a:pPr>
            <a:r>
              <a:rPr lang="en-US" sz="4000" dirty="0">
                <a:solidFill>
                  <a:srgbClr val="444444"/>
                </a:solidFill>
                <a:latin typeface="Calibri"/>
                <a:cs typeface="Calibri"/>
              </a:rPr>
              <a:t>Who is to blame?</a:t>
            </a:r>
          </a:p>
          <a:p>
            <a:pPr algn="l">
              <a:buFont typeface="Arial" panose="020B0604020202020204" pitchFamily="34" charset="0"/>
              <a:buChar char="•"/>
            </a:pPr>
            <a:r>
              <a:rPr lang="en-US" sz="4000" dirty="0">
                <a:solidFill>
                  <a:srgbClr val="444444"/>
                </a:solidFill>
                <a:latin typeface="Calibri"/>
                <a:cs typeface="Calibri"/>
              </a:rPr>
              <a:t>What punishment do they deserve?</a:t>
            </a:r>
          </a:p>
        </p:txBody>
      </p:sp>
    </p:spTree>
    <p:extLst>
      <p:ext uri="{BB962C8B-B14F-4D97-AF65-F5344CB8AC3E}">
        <p14:creationId xmlns:p14="http://schemas.microsoft.com/office/powerpoint/2010/main" val="172587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dirty="0"/>
          </a:p>
        </p:txBody>
      </p:sp>
      <p:grpSp>
        <p:nvGrpSpPr>
          <p:cNvPr id="3" name="Group 3"/>
          <p:cNvGrpSpPr/>
          <p:nvPr/>
        </p:nvGrpSpPr>
        <p:grpSpPr>
          <a:xfrm>
            <a:off x="1357312" y="1028700"/>
            <a:ext cx="15591759" cy="8229600"/>
            <a:chOff x="0" y="0"/>
            <a:chExt cx="4106471" cy="2167467"/>
          </a:xfrm>
        </p:grpSpPr>
        <p:sp>
          <p:nvSpPr>
            <p:cNvPr id="4" name="Freeform 4"/>
            <p:cNvSpPr/>
            <p:nvPr/>
          </p:nvSpPr>
          <p:spPr>
            <a:xfrm>
              <a:off x="0" y="0"/>
              <a:ext cx="4106471" cy="2167467"/>
            </a:xfrm>
            <a:custGeom>
              <a:avLst/>
              <a:gdLst/>
              <a:ahLst/>
              <a:cxnLst/>
              <a:rect l="l" t="t" r="r" b="b"/>
              <a:pathLst>
                <a:path w="4106471" h="2167467">
                  <a:moveTo>
                    <a:pt x="12413" y="0"/>
                  </a:moveTo>
                  <a:lnTo>
                    <a:pt x="4094058" y="0"/>
                  </a:lnTo>
                  <a:cubicBezTo>
                    <a:pt x="4100914" y="0"/>
                    <a:pt x="4106471" y="5558"/>
                    <a:pt x="4106471" y="12413"/>
                  </a:cubicBezTo>
                  <a:lnTo>
                    <a:pt x="4106471" y="2155053"/>
                  </a:lnTo>
                  <a:cubicBezTo>
                    <a:pt x="4106471" y="2158346"/>
                    <a:pt x="4105164" y="2161503"/>
                    <a:pt x="4102836" y="2163831"/>
                  </a:cubicBezTo>
                  <a:cubicBezTo>
                    <a:pt x="4100507" y="2166159"/>
                    <a:pt x="4097350" y="2167467"/>
                    <a:pt x="4094058" y="2167467"/>
                  </a:cubicBezTo>
                  <a:lnTo>
                    <a:pt x="12413" y="2167467"/>
                  </a:lnTo>
                  <a:cubicBezTo>
                    <a:pt x="9121" y="2167467"/>
                    <a:pt x="5964" y="2166159"/>
                    <a:pt x="3636" y="2163831"/>
                  </a:cubicBezTo>
                  <a:cubicBezTo>
                    <a:pt x="1308" y="2161503"/>
                    <a:pt x="0" y="2158346"/>
                    <a:pt x="0" y="2155053"/>
                  </a:cubicBezTo>
                  <a:lnTo>
                    <a:pt x="0" y="12413"/>
                  </a:lnTo>
                  <a:cubicBezTo>
                    <a:pt x="0" y="9121"/>
                    <a:pt x="1308" y="5964"/>
                    <a:pt x="3636" y="3636"/>
                  </a:cubicBezTo>
                  <a:cubicBezTo>
                    <a:pt x="5964" y="1308"/>
                    <a:pt x="9121" y="0"/>
                    <a:pt x="12413" y="0"/>
                  </a:cubicBezTo>
                  <a:close/>
                </a:path>
              </a:pathLst>
            </a:custGeom>
            <a:solidFill>
              <a:srgbClr val="F6F8F8">
                <a:alpha val="92941"/>
              </a:srgbClr>
            </a:solidFill>
          </p:spPr>
          <p:txBody>
            <a:bodyPr/>
            <a:lstStyle/>
            <a:p>
              <a:endParaRPr lang="en-US" dirty="0"/>
            </a:p>
          </p:txBody>
        </p:sp>
        <p:sp>
          <p:nvSpPr>
            <p:cNvPr id="5" name="TextBox 5"/>
            <p:cNvSpPr txBox="1"/>
            <p:nvPr/>
          </p:nvSpPr>
          <p:spPr>
            <a:xfrm>
              <a:off x="0" y="-19050"/>
              <a:ext cx="4106471" cy="2186517"/>
            </a:xfrm>
            <a:prstGeom prst="rect">
              <a:avLst/>
            </a:prstGeom>
          </p:spPr>
          <p:txBody>
            <a:bodyPr lIns="50800" tIns="50800" rIns="50800" bIns="50800" rtlCol="0" anchor="ctr"/>
            <a:lstStyle/>
            <a:p>
              <a:pPr algn="ctr">
                <a:lnSpc>
                  <a:spcPts val="2859"/>
                </a:lnSpc>
              </a:pPr>
              <a:endParaRPr dirty="0"/>
            </a:p>
          </p:txBody>
        </p:sp>
      </p:grpSp>
      <p:grpSp>
        <p:nvGrpSpPr>
          <p:cNvPr id="6" name="Group 6"/>
          <p:cNvGrpSpPr/>
          <p:nvPr/>
        </p:nvGrpSpPr>
        <p:grpSpPr>
          <a:xfrm>
            <a:off x="1847180" y="2517752"/>
            <a:ext cx="4962795" cy="5869886"/>
            <a:chOff x="0" y="0"/>
            <a:chExt cx="1307074" cy="1545978"/>
          </a:xfrm>
        </p:grpSpPr>
        <p:sp>
          <p:nvSpPr>
            <p:cNvPr id="7" name="Freeform 7"/>
            <p:cNvSpPr/>
            <p:nvPr/>
          </p:nvSpPr>
          <p:spPr>
            <a:xfrm>
              <a:off x="0" y="0"/>
              <a:ext cx="1307074" cy="1545978"/>
            </a:xfrm>
            <a:custGeom>
              <a:avLst/>
              <a:gdLst/>
              <a:ahLst/>
              <a:cxnLst/>
              <a:rect l="l" t="t" r="r" b="b"/>
              <a:pathLst>
                <a:path w="1307074" h="1545978">
                  <a:moveTo>
                    <a:pt x="31200" y="0"/>
                  </a:moveTo>
                  <a:lnTo>
                    <a:pt x="1275874" y="0"/>
                  </a:lnTo>
                  <a:cubicBezTo>
                    <a:pt x="1293105" y="0"/>
                    <a:pt x="1307074" y="13969"/>
                    <a:pt x="1307074" y="31200"/>
                  </a:cubicBezTo>
                  <a:lnTo>
                    <a:pt x="1307074" y="1514778"/>
                  </a:lnTo>
                  <a:cubicBezTo>
                    <a:pt x="1307074" y="1532010"/>
                    <a:pt x="1293105" y="1545978"/>
                    <a:pt x="1275874" y="1545978"/>
                  </a:cubicBezTo>
                  <a:lnTo>
                    <a:pt x="31200" y="1545978"/>
                  </a:lnTo>
                  <a:cubicBezTo>
                    <a:pt x="22925" y="1545978"/>
                    <a:pt x="14989" y="1542691"/>
                    <a:pt x="9138" y="1536840"/>
                  </a:cubicBezTo>
                  <a:cubicBezTo>
                    <a:pt x="3287" y="1530989"/>
                    <a:pt x="0" y="1523053"/>
                    <a:pt x="0" y="1514778"/>
                  </a:cubicBezTo>
                  <a:lnTo>
                    <a:pt x="0" y="31200"/>
                  </a:lnTo>
                  <a:cubicBezTo>
                    <a:pt x="0" y="13969"/>
                    <a:pt x="13969" y="0"/>
                    <a:pt x="31200" y="0"/>
                  </a:cubicBezTo>
                  <a:close/>
                </a:path>
              </a:pathLst>
            </a:custGeom>
            <a:solidFill>
              <a:srgbClr val="000000">
                <a:alpha val="0"/>
              </a:srgbClr>
            </a:solidFill>
            <a:ln w="57150" cap="sq">
              <a:solidFill>
                <a:srgbClr val="000000"/>
              </a:solidFill>
              <a:prstDash val="solid"/>
              <a:miter/>
            </a:ln>
          </p:spPr>
          <p:txBody>
            <a:bodyPr/>
            <a:lstStyle/>
            <a:p>
              <a:endParaRPr lang="en-US" dirty="0"/>
            </a:p>
          </p:txBody>
        </p:sp>
        <p:sp>
          <p:nvSpPr>
            <p:cNvPr id="8" name="TextBox 8"/>
            <p:cNvSpPr txBox="1"/>
            <p:nvPr/>
          </p:nvSpPr>
          <p:spPr>
            <a:xfrm>
              <a:off x="0" y="-19050"/>
              <a:ext cx="1307074" cy="1565028"/>
            </a:xfrm>
            <a:prstGeom prst="rect">
              <a:avLst/>
            </a:prstGeom>
          </p:spPr>
          <p:txBody>
            <a:bodyPr lIns="50800" tIns="50800" rIns="50800" bIns="50800" rtlCol="0" anchor="ctr"/>
            <a:lstStyle/>
            <a:p>
              <a:pPr algn="ctr">
                <a:lnSpc>
                  <a:spcPts val="2859"/>
                </a:lnSpc>
              </a:pPr>
              <a:endParaRPr dirty="0"/>
            </a:p>
          </p:txBody>
        </p:sp>
      </p:grpSp>
      <p:grpSp>
        <p:nvGrpSpPr>
          <p:cNvPr id="9" name="Group 9"/>
          <p:cNvGrpSpPr/>
          <p:nvPr/>
        </p:nvGrpSpPr>
        <p:grpSpPr>
          <a:xfrm>
            <a:off x="2266890" y="3029889"/>
            <a:ext cx="3086100" cy="950383"/>
            <a:chOff x="0" y="-19050"/>
            <a:chExt cx="812800" cy="250307"/>
          </a:xfrm>
        </p:grpSpPr>
        <p:sp>
          <p:nvSpPr>
            <p:cNvPr id="10" name="Freeform 10"/>
            <p:cNvSpPr/>
            <p:nvPr/>
          </p:nvSpPr>
          <p:spPr>
            <a:xfrm>
              <a:off x="0" y="0"/>
              <a:ext cx="812800" cy="231257"/>
            </a:xfrm>
            <a:custGeom>
              <a:avLst/>
              <a:gdLst/>
              <a:ahLst/>
              <a:cxnLst/>
              <a:rect l="l" t="t" r="r" b="b"/>
              <a:pathLst>
                <a:path w="812800" h="231257">
                  <a:moveTo>
                    <a:pt x="0" y="0"/>
                  </a:moveTo>
                  <a:lnTo>
                    <a:pt x="812800" y="0"/>
                  </a:lnTo>
                  <a:lnTo>
                    <a:pt x="812800" y="231257"/>
                  </a:lnTo>
                  <a:lnTo>
                    <a:pt x="0" y="231257"/>
                  </a:lnTo>
                  <a:close/>
                </a:path>
              </a:pathLst>
            </a:custGeom>
            <a:solidFill>
              <a:srgbClr val="040506"/>
            </a:solidFill>
          </p:spPr>
          <p:txBody>
            <a:bodyPr/>
            <a:lstStyle/>
            <a:p>
              <a:endParaRPr lang="en-US" dirty="0"/>
            </a:p>
          </p:txBody>
        </p:sp>
        <p:sp>
          <p:nvSpPr>
            <p:cNvPr id="11" name="TextBox 11"/>
            <p:cNvSpPr txBox="1"/>
            <p:nvPr/>
          </p:nvSpPr>
          <p:spPr>
            <a:xfrm>
              <a:off x="0" y="-19050"/>
              <a:ext cx="812800" cy="250307"/>
            </a:xfrm>
            <a:prstGeom prst="rect">
              <a:avLst/>
            </a:prstGeom>
          </p:spPr>
          <p:txBody>
            <a:bodyPr lIns="50800" tIns="50800" rIns="50800" bIns="50800" rtlCol="0" anchor="ctr"/>
            <a:lstStyle/>
            <a:p>
              <a:pPr algn="ctr">
                <a:lnSpc>
                  <a:spcPts val="2859"/>
                </a:lnSpc>
              </a:pPr>
              <a:r>
                <a:rPr lang="en-US" sz="2199" spc="215" dirty="0">
                  <a:solidFill>
                    <a:srgbClr val="FFFFFF"/>
                  </a:solidFill>
                  <a:latin typeface="Montserrat Light"/>
                  <a:ea typeface="Montserrat Light"/>
                  <a:cs typeface="Montserrat Light"/>
                  <a:sym typeface="Montserrat Light"/>
                </a:rPr>
                <a:t>RJ &amp; Criminal Legal system</a:t>
              </a:r>
            </a:p>
          </p:txBody>
        </p:sp>
      </p:grpSp>
      <p:grpSp>
        <p:nvGrpSpPr>
          <p:cNvPr id="12" name="Group 12"/>
          <p:cNvGrpSpPr/>
          <p:nvPr/>
        </p:nvGrpSpPr>
        <p:grpSpPr>
          <a:xfrm>
            <a:off x="11640209" y="2517752"/>
            <a:ext cx="4985964" cy="5869886"/>
            <a:chOff x="0" y="0"/>
            <a:chExt cx="1313176" cy="1545978"/>
          </a:xfrm>
        </p:grpSpPr>
        <p:sp>
          <p:nvSpPr>
            <p:cNvPr id="13" name="Freeform 13"/>
            <p:cNvSpPr/>
            <p:nvPr/>
          </p:nvSpPr>
          <p:spPr>
            <a:xfrm>
              <a:off x="0" y="0"/>
              <a:ext cx="1313176" cy="1545978"/>
            </a:xfrm>
            <a:custGeom>
              <a:avLst/>
              <a:gdLst/>
              <a:ahLst/>
              <a:cxnLst/>
              <a:rect l="l" t="t" r="r" b="b"/>
              <a:pathLst>
                <a:path w="1313176" h="1545978">
                  <a:moveTo>
                    <a:pt x="31055" y="0"/>
                  </a:moveTo>
                  <a:lnTo>
                    <a:pt x="1282121" y="0"/>
                  </a:lnTo>
                  <a:cubicBezTo>
                    <a:pt x="1299272" y="0"/>
                    <a:pt x="1313176" y="13904"/>
                    <a:pt x="1313176" y="31055"/>
                  </a:cubicBezTo>
                  <a:lnTo>
                    <a:pt x="1313176" y="1514923"/>
                  </a:lnTo>
                  <a:cubicBezTo>
                    <a:pt x="1313176" y="1523160"/>
                    <a:pt x="1309904" y="1531059"/>
                    <a:pt x="1304080" y="1536882"/>
                  </a:cubicBezTo>
                  <a:cubicBezTo>
                    <a:pt x="1298256" y="1542706"/>
                    <a:pt x="1290357" y="1545978"/>
                    <a:pt x="1282121" y="1545978"/>
                  </a:cubicBezTo>
                  <a:lnTo>
                    <a:pt x="31055" y="1545978"/>
                  </a:lnTo>
                  <a:cubicBezTo>
                    <a:pt x="22819" y="1545978"/>
                    <a:pt x="14920" y="1542706"/>
                    <a:pt x="9096" y="1536882"/>
                  </a:cubicBezTo>
                  <a:cubicBezTo>
                    <a:pt x="3272" y="1531059"/>
                    <a:pt x="0" y="1523160"/>
                    <a:pt x="0" y="1514923"/>
                  </a:cubicBezTo>
                  <a:lnTo>
                    <a:pt x="0" y="31055"/>
                  </a:lnTo>
                  <a:cubicBezTo>
                    <a:pt x="0" y="22819"/>
                    <a:pt x="3272" y="14920"/>
                    <a:pt x="9096" y="9096"/>
                  </a:cubicBezTo>
                  <a:cubicBezTo>
                    <a:pt x="14920" y="3272"/>
                    <a:pt x="22819" y="0"/>
                    <a:pt x="31055" y="0"/>
                  </a:cubicBezTo>
                  <a:close/>
                </a:path>
              </a:pathLst>
            </a:custGeom>
            <a:solidFill>
              <a:srgbClr val="000000">
                <a:alpha val="0"/>
              </a:srgbClr>
            </a:solidFill>
            <a:ln w="57150" cap="sq">
              <a:solidFill>
                <a:srgbClr val="000000"/>
              </a:solidFill>
              <a:prstDash val="solid"/>
              <a:miter/>
            </a:ln>
          </p:spPr>
          <p:txBody>
            <a:bodyPr/>
            <a:lstStyle/>
            <a:p>
              <a:endParaRPr lang="en-US" dirty="0"/>
            </a:p>
          </p:txBody>
        </p:sp>
        <p:sp>
          <p:nvSpPr>
            <p:cNvPr id="14" name="TextBox 14"/>
            <p:cNvSpPr txBox="1"/>
            <p:nvPr/>
          </p:nvSpPr>
          <p:spPr>
            <a:xfrm>
              <a:off x="0" y="-19050"/>
              <a:ext cx="1313176" cy="1565028"/>
            </a:xfrm>
            <a:prstGeom prst="rect">
              <a:avLst/>
            </a:prstGeom>
          </p:spPr>
          <p:txBody>
            <a:bodyPr lIns="50800" tIns="50800" rIns="50800" bIns="50800" rtlCol="0" anchor="ctr"/>
            <a:lstStyle/>
            <a:p>
              <a:pPr algn="ctr">
                <a:lnSpc>
                  <a:spcPts val="2859"/>
                </a:lnSpc>
              </a:pPr>
              <a:endParaRPr dirty="0"/>
            </a:p>
          </p:txBody>
        </p:sp>
      </p:grpSp>
      <p:grpSp>
        <p:nvGrpSpPr>
          <p:cNvPr id="15" name="Group 15"/>
          <p:cNvGrpSpPr/>
          <p:nvPr/>
        </p:nvGrpSpPr>
        <p:grpSpPr>
          <a:xfrm>
            <a:off x="12303013" y="3086100"/>
            <a:ext cx="3086100" cy="878053"/>
            <a:chOff x="0" y="0"/>
            <a:chExt cx="812800" cy="231257"/>
          </a:xfrm>
        </p:grpSpPr>
        <p:sp>
          <p:nvSpPr>
            <p:cNvPr id="16" name="Freeform 16"/>
            <p:cNvSpPr/>
            <p:nvPr/>
          </p:nvSpPr>
          <p:spPr>
            <a:xfrm>
              <a:off x="0" y="0"/>
              <a:ext cx="812800" cy="231257"/>
            </a:xfrm>
            <a:custGeom>
              <a:avLst/>
              <a:gdLst/>
              <a:ahLst/>
              <a:cxnLst/>
              <a:rect l="l" t="t" r="r" b="b"/>
              <a:pathLst>
                <a:path w="812800" h="231257">
                  <a:moveTo>
                    <a:pt x="0" y="0"/>
                  </a:moveTo>
                  <a:lnTo>
                    <a:pt x="812800" y="0"/>
                  </a:lnTo>
                  <a:lnTo>
                    <a:pt x="812800" y="231257"/>
                  </a:lnTo>
                  <a:lnTo>
                    <a:pt x="0" y="231257"/>
                  </a:lnTo>
                  <a:close/>
                </a:path>
              </a:pathLst>
            </a:custGeom>
            <a:solidFill>
              <a:srgbClr val="040506"/>
            </a:solidFill>
          </p:spPr>
          <p:txBody>
            <a:bodyPr/>
            <a:lstStyle/>
            <a:p>
              <a:endParaRPr lang="en-US" dirty="0"/>
            </a:p>
          </p:txBody>
        </p:sp>
        <p:sp>
          <p:nvSpPr>
            <p:cNvPr id="17" name="TextBox 17"/>
            <p:cNvSpPr txBox="1"/>
            <p:nvPr/>
          </p:nvSpPr>
          <p:spPr>
            <a:xfrm>
              <a:off x="0" y="-19050"/>
              <a:ext cx="812800" cy="250307"/>
            </a:xfrm>
            <a:prstGeom prst="rect">
              <a:avLst/>
            </a:prstGeom>
          </p:spPr>
          <p:txBody>
            <a:bodyPr lIns="50800" tIns="50800" rIns="50800" bIns="50800" rtlCol="0" anchor="ctr"/>
            <a:lstStyle/>
            <a:p>
              <a:pPr algn="ctr">
                <a:lnSpc>
                  <a:spcPts val="2859"/>
                </a:lnSpc>
              </a:pPr>
              <a:r>
                <a:rPr lang="en-US" sz="2199" spc="215" dirty="0">
                  <a:solidFill>
                    <a:srgbClr val="FFFFFF"/>
                  </a:solidFill>
                  <a:latin typeface="Montserrat Light"/>
                  <a:ea typeface="Montserrat Light"/>
                  <a:cs typeface="Montserrat Light"/>
                  <a:sym typeface="Montserrat Light"/>
                </a:rPr>
                <a:t>RJ/TJ and community</a:t>
              </a:r>
            </a:p>
          </p:txBody>
        </p:sp>
      </p:grpSp>
      <p:sp>
        <p:nvSpPr>
          <p:cNvPr id="18" name="Freeform 18"/>
          <p:cNvSpPr/>
          <p:nvPr/>
        </p:nvSpPr>
        <p:spPr>
          <a:xfrm>
            <a:off x="4988993" y="7510032"/>
            <a:ext cx="7995690" cy="2776968"/>
          </a:xfrm>
          <a:custGeom>
            <a:avLst/>
            <a:gdLst/>
            <a:ahLst/>
            <a:cxnLst/>
            <a:rect l="l" t="t" r="r" b="b"/>
            <a:pathLst>
              <a:path w="7995690" h="2776968">
                <a:moveTo>
                  <a:pt x="0" y="0"/>
                </a:moveTo>
                <a:lnTo>
                  <a:pt x="7995689" y="0"/>
                </a:lnTo>
                <a:lnTo>
                  <a:pt x="7995689" y="2776968"/>
                </a:lnTo>
                <a:lnTo>
                  <a:pt x="0" y="2776968"/>
                </a:lnTo>
                <a:lnTo>
                  <a:pt x="0" y="0"/>
                </a:lnTo>
                <a:close/>
              </a:path>
            </a:pathLst>
          </a:custGeom>
          <a:blipFill>
            <a:blip r:embed="rId4"/>
            <a:stretch>
              <a:fillRect l="-1453" r="-1453"/>
            </a:stretch>
          </a:blipFill>
        </p:spPr>
        <p:txBody>
          <a:bodyPr/>
          <a:lstStyle/>
          <a:p>
            <a:endParaRPr lang="en-US" dirty="0"/>
          </a:p>
        </p:txBody>
      </p:sp>
      <p:sp>
        <p:nvSpPr>
          <p:cNvPr id="19" name="Freeform 19"/>
          <p:cNvSpPr/>
          <p:nvPr/>
        </p:nvSpPr>
        <p:spPr>
          <a:xfrm>
            <a:off x="7931871" y="3980272"/>
            <a:ext cx="2586442" cy="2366595"/>
          </a:xfrm>
          <a:custGeom>
            <a:avLst/>
            <a:gdLst/>
            <a:ahLst/>
            <a:cxnLst/>
            <a:rect l="l" t="t" r="r" b="b"/>
            <a:pathLst>
              <a:path w="2586442" h="2366595">
                <a:moveTo>
                  <a:pt x="0" y="0"/>
                </a:moveTo>
                <a:lnTo>
                  <a:pt x="2586442" y="0"/>
                </a:lnTo>
                <a:lnTo>
                  <a:pt x="2586442" y="2366594"/>
                </a:lnTo>
                <a:lnTo>
                  <a:pt x="0" y="23665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20" name="TextBox 20"/>
          <p:cNvSpPr txBox="1"/>
          <p:nvPr/>
        </p:nvSpPr>
        <p:spPr>
          <a:xfrm>
            <a:off x="3690980" y="1426086"/>
            <a:ext cx="10906040" cy="815441"/>
          </a:xfrm>
          <a:prstGeom prst="rect">
            <a:avLst/>
          </a:prstGeom>
        </p:spPr>
        <p:txBody>
          <a:bodyPr lIns="0" tIns="0" rIns="0" bIns="0" rtlCol="0" anchor="t">
            <a:spAutoFit/>
          </a:bodyPr>
          <a:lstStyle/>
          <a:p>
            <a:pPr marL="0" lvl="0" indent="0" algn="ctr">
              <a:lnSpc>
                <a:spcPts val="6548"/>
              </a:lnSpc>
              <a:spcBef>
                <a:spcPct val="0"/>
              </a:spcBef>
            </a:pPr>
            <a:r>
              <a:rPr lang="en-US" sz="4745" dirty="0">
                <a:solidFill>
                  <a:srgbClr val="010101"/>
                </a:solidFill>
                <a:latin typeface="Archivo Black"/>
                <a:ea typeface="Archivo Black"/>
                <a:cs typeface="Archivo Black"/>
                <a:sym typeface="Archivo Black"/>
              </a:rPr>
              <a:t>PROCESS &amp; PRACTICE</a:t>
            </a:r>
          </a:p>
        </p:txBody>
      </p:sp>
      <p:sp>
        <p:nvSpPr>
          <p:cNvPr id="21" name="TextBox 21"/>
          <p:cNvSpPr txBox="1"/>
          <p:nvPr/>
        </p:nvSpPr>
        <p:spPr>
          <a:xfrm>
            <a:off x="2266890" y="4479727"/>
            <a:ext cx="4059590" cy="3124838"/>
          </a:xfrm>
          <a:prstGeom prst="rect">
            <a:avLst/>
          </a:prstGeom>
        </p:spPr>
        <p:txBody>
          <a:bodyPr lIns="0" tIns="0" rIns="0" bIns="0" rtlCol="0" anchor="t">
            <a:spAutoFit/>
          </a:bodyPr>
          <a:lstStyle/>
          <a:p>
            <a:pPr marL="474979" lvl="1" indent="-237490" algn="l">
              <a:lnSpc>
                <a:spcPts val="3035"/>
              </a:lnSpc>
              <a:buFont typeface="Arial"/>
              <a:buChar char="•"/>
            </a:pPr>
            <a:r>
              <a:rPr lang="en-US" sz="2199" spc="-43" dirty="0">
                <a:solidFill>
                  <a:srgbClr val="010101"/>
                </a:solidFill>
                <a:latin typeface="Montserrat Classic Bold"/>
                <a:ea typeface="Montserrat Classic Bold"/>
                <a:cs typeface="Montserrat Classic Bold"/>
                <a:sym typeface="Montserrat Classic Bold"/>
              </a:rPr>
              <a:t>JUSTICE AND THE CRIMINAL LEGAL SYSTEM</a:t>
            </a:r>
          </a:p>
          <a:p>
            <a:pPr marL="474979" lvl="1" indent="-237490" algn="l">
              <a:lnSpc>
                <a:spcPts val="3035"/>
              </a:lnSpc>
              <a:buFont typeface="Arial"/>
              <a:buChar char="•"/>
            </a:pPr>
            <a:r>
              <a:rPr lang="en-US" sz="2199" spc="-43" dirty="0">
                <a:solidFill>
                  <a:srgbClr val="010101"/>
                </a:solidFill>
                <a:latin typeface="Montserrat Classic Bold"/>
                <a:ea typeface="Montserrat Classic Bold"/>
                <a:cs typeface="Montserrat Classic Bold"/>
                <a:sym typeface="Montserrat Classic Bold"/>
              </a:rPr>
              <a:t>POWER &amp; STATE CONTROL</a:t>
            </a:r>
          </a:p>
          <a:p>
            <a:pPr marL="474979" lvl="1" indent="-237490" algn="l">
              <a:lnSpc>
                <a:spcPts val="3035"/>
              </a:lnSpc>
              <a:buFont typeface="Arial"/>
              <a:buChar char="•"/>
            </a:pPr>
            <a:r>
              <a:rPr lang="en-US" sz="2199" spc="-43" dirty="0">
                <a:solidFill>
                  <a:srgbClr val="010101"/>
                </a:solidFill>
                <a:latin typeface="Montserrat Classic Bold"/>
                <a:ea typeface="Montserrat Classic Bold"/>
                <a:cs typeface="Montserrat Classic Bold"/>
                <a:sym typeface="Montserrat Classic Bold"/>
              </a:rPr>
              <a:t>DIVERSION COURTS</a:t>
            </a:r>
          </a:p>
          <a:p>
            <a:pPr marL="474979" lvl="1" indent="-237490" algn="l">
              <a:lnSpc>
                <a:spcPts val="3035"/>
              </a:lnSpc>
              <a:buFont typeface="Arial"/>
              <a:buChar char="•"/>
            </a:pPr>
            <a:r>
              <a:rPr lang="en-US" sz="2199" spc="-43" dirty="0">
                <a:solidFill>
                  <a:srgbClr val="010101"/>
                </a:solidFill>
                <a:latin typeface="Montserrat Classic Bold"/>
                <a:ea typeface="Montserrat Classic Bold"/>
                <a:cs typeface="Montserrat Classic Bold"/>
                <a:sym typeface="Montserrat Classic Bold"/>
              </a:rPr>
              <a:t>MANDATORY VS CHOICE TO ENGAGE</a:t>
            </a:r>
          </a:p>
          <a:p>
            <a:pPr algn="l">
              <a:lnSpc>
                <a:spcPts val="3786"/>
              </a:lnSpc>
            </a:pPr>
            <a:endParaRPr lang="en-US" sz="2199" spc="-43" dirty="0">
              <a:solidFill>
                <a:srgbClr val="010101"/>
              </a:solidFill>
              <a:latin typeface="Montserrat Classic Bold"/>
              <a:ea typeface="Montserrat Classic Bold"/>
              <a:cs typeface="Montserrat Classic Bold"/>
              <a:sym typeface="Montserrat Classic Bold"/>
            </a:endParaRPr>
          </a:p>
        </p:txBody>
      </p:sp>
      <p:sp>
        <p:nvSpPr>
          <p:cNvPr id="22" name="TextBox 22"/>
          <p:cNvSpPr txBox="1"/>
          <p:nvPr/>
        </p:nvSpPr>
        <p:spPr>
          <a:xfrm>
            <a:off x="12103396" y="4181765"/>
            <a:ext cx="4105985" cy="3847207"/>
          </a:xfrm>
          <a:prstGeom prst="rect">
            <a:avLst/>
          </a:prstGeom>
        </p:spPr>
        <p:txBody>
          <a:bodyPr lIns="0" tIns="0" rIns="0" bIns="0" rtlCol="0" anchor="t">
            <a:spAutoFit/>
          </a:bodyPr>
          <a:lstStyle/>
          <a:p>
            <a:pPr marL="474979" lvl="1" indent="-237490" algn="l">
              <a:lnSpc>
                <a:spcPts val="3035"/>
              </a:lnSpc>
              <a:buFont typeface="Arial"/>
              <a:buChar char="•"/>
            </a:pPr>
            <a:r>
              <a:rPr lang="en-US" sz="2199" spc="215" dirty="0">
                <a:solidFill>
                  <a:srgbClr val="010101"/>
                </a:solidFill>
                <a:latin typeface="Montserrat Classic Bold"/>
                <a:ea typeface="Montserrat Classic Bold"/>
                <a:cs typeface="Montserrat Classic Bold"/>
                <a:sym typeface="Montserrat Classic Bold"/>
              </a:rPr>
              <a:t>RJ focuses on community</a:t>
            </a:r>
          </a:p>
          <a:p>
            <a:pPr marL="474979" lvl="1" indent="-237490" algn="l">
              <a:lnSpc>
                <a:spcPts val="3035"/>
              </a:lnSpc>
              <a:buFont typeface="Arial"/>
              <a:buChar char="•"/>
            </a:pPr>
            <a:r>
              <a:rPr lang="en-US" sz="2199" spc="215" dirty="0">
                <a:solidFill>
                  <a:srgbClr val="010101"/>
                </a:solidFill>
                <a:latin typeface="Montserrat Classic Bold"/>
                <a:ea typeface="Montserrat Classic Bold"/>
                <a:cs typeface="Montserrat Classic Bold"/>
                <a:sym typeface="Montserrat Classic Bold"/>
              </a:rPr>
              <a:t>RJ through a TJ lens seeks to repair harm while also looking at what led the harm on a personal and systems level</a:t>
            </a:r>
          </a:p>
          <a:p>
            <a:pPr marL="474979" lvl="1" indent="-237490" algn="l">
              <a:lnSpc>
                <a:spcPts val="3035"/>
              </a:lnSpc>
              <a:buFont typeface="Arial"/>
              <a:buChar char="•"/>
            </a:pPr>
            <a:r>
              <a:rPr lang="en-US" sz="2199" spc="215" dirty="0">
                <a:solidFill>
                  <a:srgbClr val="010101"/>
                </a:solidFill>
                <a:latin typeface="Montserrat Classic Bold"/>
                <a:ea typeface="Montserrat Classic Bold"/>
                <a:cs typeface="Montserrat Classic Bold"/>
                <a:sym typeface="Montserrat Classic Bold"/>
              </a:rPr>
              <a:t>Not carceral or punitive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dirty="0"/>
          </a:p>
        </p:txBody>
      </p:sp>
      <p:grpSp>
        <p:nvGrpSpPr>
          <p:cNvPr id="3" name="Group 3"/>
          <p:cNvGrpSpPr/>
          <p:nvPr/>
        </p:nvGrpSpPr>
        <p:grpSpPr>
          <a:xfrm>
            <a:off x="11225967" y="2678739"/>
            <a:ext cx="6422296" cy="6422996"/>
            <a:chOff x="0" y="0"/>
            <a:chExt cx="6603840" cy="6604560"/>
          </a:xfrm>
        </p:grpSpPr>
        <p:sp>
          <p:nvSpPr>
            <p:cNvPr id="4" name="Freeform 4"/>
            <p:cNvSpPr/>
            <p:nvPr/>
          </p:nvSpPr>
          <p:spPr>
            <a:xfrm>
              <a:off x="0" y="0"/>
              <a:ext cx="6603873" cy="6604508"/>
            </a:xfrm>
            <a:custGeom>
              <a:avLst/>
              <a:gdLst/>
              <a:ahLst/>
              <a:cxnLst/>
              <a:rect l="l" t="t" r="r" b="b"/>
              <a:pathLst>
                <a:path w="6603873" h="6604508">
                  <a:moveTo>
                    <a:pt x="0" y="3302254"/>
                  </a:moveTo>
                  <a:cubicBezTo>
                    <a:pt x="0" y="1478534"/>
                    <a:pt x="1478280" y="0"/>
                    <a:pt x="3301873" y="0"/>
                  </a:cubicBezTo>
                  <a:lnTo>
                    <a:pt x="3301873" y="25527"/>
                  </a:lnTo>
                  <a:lnTo>
                    <a:pt x="3301873" y="0"/>
                  </a:lnTo>
                  <a:cubicBezTo>
                    <a:pt x="5125466" y="0"/>
                    <a:pt x="6603873" y="1478534"/>
                    <a:pt x="6603873" y="3302254"/>
                  </a:cubicBezTo>
                  <a:cubicBezTo>
                    <a:pt x="6603873" y="5125974"/>
                    <a:pt x="5125466" y="6604508"/>
                    <a:pt x="3301873" y="6604508"/>
                  </a:cubicBezTo>
                  <a:lnTo>
                    <a:pt x="3301873" y="6578981"/>
                  </a:lnTo>
                  <a:lnTo>
                    <a:pt x="3301873" y="6604508"/>
                  </a:lnTo>
                  <a:cubicBezTo>
                    <a:pt x="1478280" y="6604508"/>
                    <a:pt x="0" y="5126101"/>
                    <a:pt x="0" y="3302254"/>
                  </a:cubicBezTo>
                  <a:lnTo>
                    <a:pt x="25527" y="3302254"/>
                  </a:lnTo>
                  <a:lnTo>
                    <a:pt x="46990" y="3316097"/>
                  </a:lnTo>
                  <a:cubicBezTo>
                    <a:pt x="40894" y="3325622"/>
                    <a:pt x="29210" y="3330067"/>
                    <a:pt x="18288" y="3326892"/>
                  </a:cubicBezTo>
                  <a:cubicBezTo>
                    <a:pt x="7366" y="3323717"/>
                    <a:pt x="0" y="3313684"/>
                    <a:pt x="0" y="3302254"/>
                  </a:cubicBezTo>
                  <a:moveTo>
                    <a:pt x="51181" y="3302254"/>
                  </a:moveTo>
                  <a:lnTo>
                    <a:pt x="25527" y="3302254"/>
                  </a:lnTo>
                  <a:lnTo>
                    <a:pt x="4064" y="3288538"/>
                  </a:lnTo>
                  <a:cubicBezTo>
                    <a:pt x="10160" y="3279013"/>
                    <a:pt x="21844" y="3274568"/>
                    <a:pt x="32766" y="3277743"/>
                  </a:cubicBezTo>
                  <a:cubicBezTo>
                    <a:pt x="43688" y="3280918"/>
                    <a:pt x="51181" y="3290951"/>
                    <a:pt x="51181" y="3302254"/>
                  </a:cubicBezTo>
                  <a:cubicBezTo>
                    <a:pt x="51181" y="5097780"/>
                    <a:pt x="1506601" y="6553454"/>
                    <a:pt x="3302000" y="6553454"/>
                  </a:cubicBezTo>
                  <a:cubicBezTo>
                    <a:pt x="5097399" y="6553454"/>
                    <a:pt x="6552819" y="5097907"/>
                    <a:pt x="6552819" y="3302254"/>
                  </a:cubicBezTo>
                  <a:lnTo>
                    <a:pt x="6578346" y="3302254"/>
                  </a:lnTo>
                  <a:lnTo>
                    <a:pt x="6552819" y="3302254"/>
                  </a:lnTo>
                  <a:cubicBezTo>
                    <a:pt x="6552819" y="1506728"/>
                    <a:pt x="5097399" y="51054"/>
                    <a:pt x="3302000" y="51054"/>
                  </a:cubicBezTo>
                  <a:lnTo>
                    <a:pt x="3302000" y="25527"/>
                  </a:lnTo>
                  <a:lnTo>
                    <a:pt x="3302000" y="51181"/>
                  </a:lnTo>
                  <a:cubicBezTo>
                    <a:pt x="1506601" y="51181"/>
                    <a:pt x="51181" y="1506728"/>
                    <a:pt x="51181" y="3302381"/>
                  </a:cubicBezTo>
                  <a:close/>
                </a:path>
              </a:pathLst>
            </a:custGeom>
            <a:solidFill>
              <a:srgbClr val="040506"/>
            </a:solidFill>
          </p:spPr>
          <p:txBody>
            <a:bodyPr/>
            <a:lstStyle/>
            <a:p>
              <a:endParaRPr lang="en-US" dirty="0"/>
            </a:p>
          </p:txBody>
        </p:sp>
      </p:grpSp>
      <p:sp>
        <p:nvSpPr>
          <p:cNvPr id="5" name="Freeform 5"/>
          <p:cNvSpPr/>
          <p:nvPr/>
        </p:nvSpPr>
        <p:spPr>
          <a:xfrm>
            <a:off x="12239625" y="3832837"/>
            <a:ext cx="4394980" cy="4114800"/>
          </a:xfrm>
          <a:custGeom>
            <a:avLst/>
            <a:gdLst/>
            <a:ahLst/>
            <a:cxnLst/>
            <a:rect l="l" t="t" r="r" b="b"/>
            <a:pathLst>
              <a:path w="4394980" h="4114800">
                <a:moveTo>
                  <a:pt x="0" y="0"/>
                </a:moveTo>
                <a:lnTo>
                  <a:pt x="4394980" y="0"/>
                </a:lnTo>
                <a:lnTo>
                  <a:pt x="439498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6" name="TextBox 6"/>
          <p:cNvSpPr txBox="1"/>
          <p:nvPr/>
        </p:nvSpPr>
        <p:spPr>
          <a:xfrm>
            <a:off x="385810" y="1780347"/>
            <a:ext cx="10209370" cy="898392"/>
          </a:xfrm>
          <a:prstGeom prst="rect">
            <a:avLst/>
          </a:prstGeom>
        </p:spPr>
        <p:txBody>
          <a:bodyPr lIns="0" tIns="0" rIns="0" bIns="0" rtlCol="0" anchor="t">
            <a:spAutoFit/>
          </a:bodyPr>
          <a:lstStyle/>
          <a:p>
            <a:pPr marL="0" lvl="0" indent="0" algn="ctr">
              <a:lnSpc>
                <a:spcPts val="7291"/>
              </a:lnSpc>
              <a:spcBef>
                <a:spcPct val="0"/>
              </a:spcBef>
            </a:pPr>
            <a:r>
              <a:rPr lang="en-US" sz="5283" dirty="0">
                <a:solidFill>
                  <a:srgbClr val="010101"/>
                </a:solidFill>
                <a:latin typeface="Archivo Black"/>
                <a:ea typeface="Archivo Black"/>
                <a:cs typeface="Archivo Black"/>
                <a:sym typeface="Archivo Black"/>
              </a:rPr>
              <a:t>RJ AS HEALING?</a:t>
            </a:r>
          </a:p>
        </p:txBody>
      </p:sp>
      <p:sp>
        <p:nvSpPr>
          <p:cNvPr id="7" name="TextBox 7"/>
          <p:cNvSpPr txBox="1"/>
          <p:nvPr/>
        </p:nvSpPr>
        <p:spPr>
          <a:xfrm>
            <a:off x="2497909" y="3791103"/>
            <a:ext cx="3253962" cy="1057275"/>
          </a:xfrm>
          <a:prstGeom prst="rect">
            <a:avLst/>
          </a:prstGeom>
        </p:spPr>
        <p:txBody>
          <a:bodyPr lIns="0" tIns="0" rIns="0" bIns="0" rtlCol="0" anchor="t">
            <a:spAutoFit/>
          </a:bodyPr>
          <a:lstStyle/>
          <a:p>
            <a:pPr algn="l">
              <a:lnSpc>
                <a:spcPts val="4200"/>
              </a:lnSpc>
              <a:spcBef>
                <a:spcPct val="0"/>
              </a:spcBef>
            </a:pPr>
            <a:r>
              <a:rPr lang="en-US" sz="3000" spc="-60" dirty="0">
                <a:solidFill>
                  <a:srgbClr val="010101"/>
                </a:solidFill>
                <a:latin typeface="Montserrat Classic Bold"/>
                <a:ea typeface="Montserrat Classic Bold"/>
                <a:cs typeface="Montserrat Classic Bold"/>
                <a:sym typeface="Montserrat Classic Bold"/>
              </a:rPr>
              <a:t>CENTERS THE VICTIM</a:t>
            </a:r>
          </a:p>
        </p:txBody>
      </p:sp>
      <p:sp>
        <p:nvSpPr>
          <p:cNvPr id="8" name="TextBox 8"/>
          <p:cNvSpPr txBox="1"/>
          <p:nvPr/>
        </p:nvSpPr>
        <p:spPr>
          <a:xfrm>
            <a:off x="2497909" y="7121033"/>
            <a:ext cx="2992586" cy="1057275"/>
          </a:xfrm>
          <a:prstGeom prst="rect">
            <a:avLst/>
          </a:prstGeom>
        </p:spPr>
        <p:txBody>
          <a:bodyPr lIns="0" tIns="0" rIns="0" bIns="0" rtlCol="0" anchor="t">
            <a:spAutoFit/>
          </a:bodyPr>
          <a:lstStyle/>
          <a:p>
            <a:pPr algn="l">
              <a:lnSpc>
                <a:spcPts val="4200"/>
              </a:lnSpc>
              <a:spcBef>
                <a:spcPct val="0"/>
              </a:spcBef>
            </a:pPr>
            <a:r>
              <a:rPr lang="en-US" sz="3000" spc="-60" dirty="0">
                <a:solidFill>
                  <a:srgbClr val="010101"/>
                </a:solidFill>
                <a:latin typeface="Montserrat Classic Bold"/>
                <a:ea typeface="Montserrat Classic Bold"/>
                <a:cs typeface="Montserrat Classic Bold"/>
                <a:sym typeface="Montserrat Classic Bold"/>
              </a:rPr>
              <a:t>INDENTIFY THE HARMDOER</a:t>
            </a:r>
          </a:p>
        </p:txBody>
      </p:sp>
      <p:sp>
        <p:nvSpPr>
          <p:cNvPr id="9" name="TextBox 9"/>
          <p:cNvSpPr txBox="1"/>
          <p:nvPr/>
        </p:nvSpPr>
        <p:spPr>
          <a:xfrm>
            <a:off x="7283815" y="3766162"/>
            <a:ext cx="2802512" cy="1590675"/>
          </a:xfrm>
          <a:prstGeom prst="rect">
            <a:avLst/>
          </a:prstGeom>
        </p:spPr>
        <p:txBody>
          <a:bodyPr lIns="0" tIns="0" rIns="0" bIns="0" rtlCol="0" anchor="t">
            <a:spAutoFit/>
          </a:bodyPr>
          <a:lstStyle/>
          <a:p>
            <a:pPr algn="l">
              <a:lnSpc>
                <a:spcPts val="4200"/>
              </a:lnSpc>
              <a:spcBef>
                <a:spcPct val="0"/>
              </a:spcBef>
            </a:pPr>
            <a:r>
              <a:rPr lang="en-US" sz="3000" spc="-60" dirty="0">
                <a:solidFill>
                  <a:srgbClr val="010101"/>
                </a:solidFill>
                <a:latin typeface="Montserrat Classic Bold"/>
                <a:ea typeface="Montserrat Classic Bold"/>
                <a:cs typeface="Montserrat Classic Bold"/>
                <a:sym typeface="Montserrat Classic Bold"/>
              </a:rPr>
              <a:t>WHAT WAS THE IMPACT OF THE HARM</a:t>
            </a:r>
          </a:p>
        </p:txBody>
      </p:sp>
      <p:sp>
        <p:nvSpPr>
          <p:cNvPr id="10" name="TextBox 10"/>
          <p:cNvSpPr txBox="1"/>
          <p:nvPr/>
        </p:nvSpPr>
        <p:spPr>
          <a:xfrm>
            <a:off x="7283815" y="5672198"/>
            <a:ext cx="2802512" cy="1057275"/>
          </a:xfrm>
          <a:prstGeom prst="rect">
            <a:avLst/>
          </a:prstGeom>
        </p:spPr>
        <p:txBody>
          <a:bodyPr lIns="0" tIns="0" rIns="0" bIns="0" rtlCol="0" anchor="t">
            <a:spAutoFit/>
          </a:bodyPr>
          <a:lstStyle/>
          <a:p>
            <a:pPr algn="l">
              <a:lnSpc>
                <a:spcPts val="4200"/>
              </a:lnSpc>
              <a:spcBef>
                <a:spcPct val="0"/>
              </a:spcBef>
            </a:pPr>
            <a:r>
              <a:rPr lang="en-US" sz="3000" spc="-60" dirty="0">
                <a:solidFill>
                  <a:srgbClr val="010101"/>
                </a:solidFill>
                <a:latin typeface="Montserrat Classic Bold"/>
                <a:ea typeface="Montserrat Classic Bold"/>
                <a:cs typeface="Montserrat Classic Bold"/>
                <a:sym typeface="Montserrat Classic Bold"/>
              </a:rPr>
              <a:t>WHAT LED TO THE HARM</a:t>
            </a:r>
          </a:p>
        </p:txBody>
      </p:sp>
      <p:sp>
        <p:nvSpPr>
          <p:cNvPr id="11" name="TextBox 11"/>
          <p:cNvSpPr txBox="1"/>
          <p:nvPr/>
        </p:nvSpPr>
        <p:spPr>
          <a:xfrm>
            <a:off x="7283815" y="7121033"/>
            <a:ext cx="3391619" cy="1056815"/>
          </a:xfrm>
          <a:prstGeom prst="rect">
            <a:avLst/>
          </a:prstGeom>
        </p:spPr>
        <p:txBody>
          <a:bodyPr lIns="0" tIns="0" rIns="0" bIns="0" rtlCol="0" anchor="t">
            <a:spAutoFit/>
          </a:bodyPr>
          <a:lstStyle/>
          <a:p>
            <a:pPr algn="l">
              <a:lnSpc>
                <a:spcPts val="4200"/>
              </a:lnSpc>
              <a:spcBef>
                <a:spcPct val="0"/>
              </a:spcBef>
            </a:pPr>
            <a:r>
              <a:rPr lang="en-US" sz="3000" spc="-60" dirty="0">
                <a:solidFill>
                  <a:srgbClr val="010101"/>
                </a:solidFill>
                <a:latin typeface="Montserrat Classic Bold"/>
                <a:ea typeface="Montserrat Classic Bold"/>
                <a:cs typeface="Montserrat Classic Bold"/>
                <a:sym typeface="Montserrat Classic Bold"/>
              </a:rPr>
              <a:t>ACCOUNTABILITY/REPAIR</a:t>
            </a:r>
          </a:p>
        </p:txBody>
      </p:sp>
      <p:sp>
        <p:nvSpPr>
          <p:cNvPr id="12" name="TextBox 12"/>
          <p:cNvSpPr txBox="1"/>
          <p:nvPr/>
        </p:nvSpPr>
        <p:spPr>
          <a:xfrm>
            <a:off x="2497909" y="5328662"/>
            <a:ext cx="2992586" cy="1057275"/>
          </a:xfrm>
          <a:prstGeom prst="rect">
            <a:avLst/>
          </a:prstGeom>
        </p:spPr>
        <p:txBody>
          <a:bodyPr lIns="0" tIns="0" rIns="0" bIns="0" rtlCol="0" anchor="t">
            <a:spAutoFit/>
          </a:bodyPr>
          <a:lstStyle/>
          <a:p>
            <a:pPr algn="l">
              <a:lnSpc>
                <a:spcPts val="4200"/>
              </a:lnSpc>
              <a:spcBef>
                <a:spcPct val="0"/>
              </a:spcBef>
            </a:pPr>
            <a:r>
              <a:rPr lang="en-US" sz="3000" spc="-60" dirty="0">
                <a:solidFill>
                  <a:srgbClr val="010101"/>
                </a:solidFill>
                <a:latin typeface="Montserrat Classic Bold"/>
                <a:ea typeface="Montserrat Classic Bold"/>
                <a:cs typeface="Montserrat Classic Bold"/>
                <a:sym typeface="Montserrat Classic Bold"/>
              </a:rPr>
              <a:t>IDENTIFY THE HARM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dirty="0"/>
          </a:p>
        </p:txBody>
      </p:sp>
      <p:grpSp>
        <p:nvGrpSpPr>
          <p:cNvPr id="3" name="Group 3"/>
          <p:cNvGrpSpPr/>
          <p:nvPr/>
        </p:nvGrpSpPr>
        <p:grpSpPr>
          <a:xfrm>
            <a:off x="-5013836" y="1028700"/>
            <a:ext cx="19354610" cy="2258023"/>
            <a:chOff x="0" y="0"/>
            <a:chExt cx="1876002" cy="218865"/>
          </a:xfrm>
        </p:grpSpPr>
        <p:sp>
          <p:nvSpPr>
            <p:cNvPr id="4" name="Freeform 4"/>
            <p:cNvSpPr/>
            <p:nvPr/>
          </p:nvSpPr>
          <p:spPr>
            <a:xfrm>
              <a:off x="0" y="0"/>
              <a:ext cx="1876002" cy="218865"/>
            </a:xfrm>
            <a:custGeom>
              <a:avLst/>
              <a:gdLst/>
              <a:ahLst/>
              <a:cxnLst/>
              <a:rect l="l" t="t" r="r" b="b"/>
              <a:pathLst>
                <a:path w="1876002" h="218865">
                  <a:moveTo>
                    <a:pt x="1672802" y="0"/>
                  </a:moveTo>
                  <a:lnTo>
                    <a:pt x="0" y="0"/>
                  </a:lnTo>
                  <a:lnTo>
                    <a:pt x="203200" y="218865"/>
                  </a:lnTo>
                  <a:lnTo>
                    <a:pt x="1876002" y="218865"/>
                  </a:lnTo>
                  <a:lnTo>
                    <a:pt x="1672802" y="0"/>
                  </a:lnTo>
                  <a:close/>
                </a:path>
              </a:pathLst>
            </a:custGeom>
            <a:solidFill>
              <a:srgbClr val="F6F8F8"/>
            </a:solidFill>
            <a:ln cap="sq">
              <a:noFill/>
              <a:prstDash val="solid"/>
              <a:miter/>
            </a:ln>
          </p:spPr>
          <p:txBody>
            <a:bodyPr/>
            <a:lstStyle/>
            <a:p>
              <a:endParaRPr lang="en-US" dirty="0"/>
            </a:p>
          </p:txBody>
        </p:sp>
        <p:sp>
          <p:nvSpPr>
            <p:cNvPr id="5" name="TextBox 5"/>
            <p:cNvSpPr txBox="1"/>
            <p:nvPr/>
          </p:nvSpPr>
          <p:spPr>
            <a:xfrm>
              <a:off x="101600" y="-19050"/>
              <a:ext cx="1672802" cy="237915"/>
            </a:xfrm>
            <a:prstGeom prst="rect">
              <a:avLst/>
            </a:prstGeom>
          </p:spPr>
          <p:txBody>
            <a:bodyPr lIns="50800" tIns="50800" rIns="50800" bIns="50800" rtlCol="0" anchor="ctr"/>
            <a:lstStyle/>
            <a:p>
              <a:pPr marL="0" lvl="0" indent="0" algn="ctr">
                <a:lnSpc>
                  <a:spcPts val="2859"/>
                </a:lnSpc>
                <a:spcBef>
                  <a:spcPct val="0"/>
                </a:spcBef>
              </a:pPr>
              <a:endParaRPr dirty="0"/>
            </a:p>
          </p:txBody>
        </p:sp>
      </p:grpSp>
      <p:grpSp>
        <p:nvGrpSpPr>
          <p:cNvPr id="6" name="Group 6"/>
          <p:cNvGrpSpPr/>
          <p:nvPr/>
        </p:nvGrpSpPr>
        <p:grpSpPr>
          <a:xfrm>
            <a:off x="1028700" y="3640920"/>
            <a:ext cx="5689104" cy="275488"/>
            <a:chOff x="0" y="0"/>
            <a:chExt cx="4519796" cy="218865"/>
          </a:xfrm>
        </p:grpSpPr>
        <p:sp>
          <p:nvSpPr>
            <p:cNvPr id="7" name="Freeform 7"/>
            <p:cNvSpPr/>
            <p:nvPr/>
          </p:nvSpPr>
          <p:spPr>
            <a:xfrm>
              <a:off x="0" y="0"/>
              <a:ext cx="4519796" cy="218865"/>
            </a:xfrm>
            <a:custGeom>
              <a:avLst/>
              <a:gdLst/>
              <a:ahLst/>
              <a:cxnLst/>
              <a:rect l="l" t="t" r="r" b="b"/>
              <a:pathLst>
                <a:path w="4519796" h="218865">
                  <a:moveTo>
                    <a:pt x="4316596" y="0"/>
                  </a:moveTo>
                  <a:lnTo>
                    <a:pt x="0" y="0"/>
                  </a:lnTo>
                  <a:lnTo>
                    <a:pt x="203200" y="218865"/>
                  </a:lnTo>
                  <a:lnTo>
                    <a:pt x="4519796" y="218865"/>
                  </a:lnTo>
                  <a:lnTo>
                    <a:pt x="4316596" y="0"/>
                  </a:lnTo>
                  <a:close/>
                </a:path>
              </a:pathLst>
            </a:custGeom>
            <a:solidFill>
              <a:srgbClr val="040506"/>
            </a:solidFill>
            <a:ln cap="sq">
              <a:noFill/>
              <a:prstDash val="solid"/>
              <a:miter/>
            </a:ln>
          </p:spPr>
          <p:txBody>
            <a:bodyPr/>
            <a:lstStyle/>
            <a:p>
              <a:endParaRPr lang="en-US" dirty="0"/>
            </a:p>
          </p:txBody>
        </p:sp>
        <p:sp>
          <p:nvSpPr>
            <p:cNvPr id="8" name="TextBox 8"/>
            <p:cNvSpPr txBox="1"/>
            <p:nvPr/>
          </p:nvSpPr>
          <p:spPr>
            <a:xfrm>
              <a:off x="101600" y="-19050"/>
              <a:ext cx="4316596" cy="237915"/>
            </a:xfrm>
            <a:prstGeom prst="rect">
              <a:avLst/>
            </a:prstGeom>
          </p:spPr>
          <p:txBody>
            <a:bodyPr lIns="50800" tIns="50800" rIns="50800" bIns="50800" rtlCol="0" anchor="ctr"/>
            <a:lstStyle/>
            <a:p>
              <a:pPr marL="0" lvl="0" indent="0" algn="ctr">
                <a:lnSpc>
                  <a:spcPts val="2859"/>
                </a:lnSpc>
                <a:spcBef>
                  <a:spcPct val="0"/>
                </a:spcBef>
              </a:pPr>
              <a:endParaRPr dirty="0"/>
            </a:p>
          </p:txBody>
        </p:sp>
      </p:grpSp>
      <p:grpSp>
        <p:nvGrpSpPr>
          <p:cNvPr id="9" name="Group 9"/>
          <p:cNvGrpSpPr/>
          <p:nvPr/>
        </p:nvGrpSpPr>
        <p:grpSpPr>
          <a:xfrm>
            <a:off x="12085550" y="-131220"/>
            <a:ext cx="9534019" cy="1112295"/>
            <a:chOff x="0" y="0"/>
            <a:chExt cx="1876002" cy="218865"/>
          </a:xfrm>
        </p:grpSpPr>
        <p:sp>
          <p:nvSpPr>
            <p:cNvPr id="10" name="Freeform 10"/>
            <p:cNvSpPr/>
            <p:nvPr/>
          </p:nvSpPr>
          <p:spPr>
            <a:xfrm>
              <a:off x="0" y="0"/>
              <a:ext cx="1876002" cy="218865"/>
            </a:xfrm>
            <a:custGeom>
              <a:avLst/>
              <a:gdLst/>
              <a:ahLst/>
              <a:cxnLst/>
              <a:rect l="l" t="t" r="r" b="b"/>
              <a:pathLst>
                <a:path w="1876002" h="218865">
                  <a:moveTo>
                    <a:pt x="1672802" y="0"/>
                  </a:moveTo>
                  <a:lnTo>
                    <a:pt x="0" y="0"/>
                  </a:lnTo>
                  <a:lnTo>
                    <a:pt x="203200" y="218865"/>
                  </a:lnTo>
                  <a:lnTo>
                    <a:pt x="1876002" y="218865"/>
                  </a:lnTo>
                  <a:lnTo>
                    <a:pt x="1672802" y="0"/>
                  </a:lnTo>
                  <a:close/>
                </a:path>
              </a:pathLst>
            </a:custGeom>
            <a:solidFill>
              <a:srgbClr val="B3B5A9"/>
            </a:solidFill>
            <a:ln cap="sq">
              <a:noFill/>
              <a:prstDash val="solid"/>
              <a:miter/>
            </a:ln>
          </p:spPr>
          <p:txBody>
            <a:bodyPr/>
            <a:lstStyle/>
            <a:p>
              <a:endParaRPr lang="en-US" dirty="0"/>
            </a:p>
          </p:txBody>
        </p:sp>
        <p:sp>
          <p:nvSpPr>
            <p:cNvPr id="11" name="TextBox 11"/>
            <p:cNvSpPr txBox="1"/>
            <p:nvPr/>
          </p:nvSpPr>
          <p:spPr>
            <a:xfrm>
              <a:off x="101600" y="-19050"/>
              <a:ext cx="1672802" cy="237915"/>
            </a:xfrm>
            <a:prstGeom prst="rect">
              <a:avLst/>
            </a:prstGeom>
          </p:spPr>
          <p:txBody>
            <a:bodyPr lIns="50800" tIns="50800" rIns="50800" bIns="50800" rtlCol="0" anchor="ctr"/>
            <a:lstStyle/>
            <a:p>
              <a:pPr marL="0" lvl="0" indent="0" algn="ctr">
                <a:lnSpc>
                  <a:spcPts val="2859"/>
                </a:lnSpc>
                <a:spcBef>
                  <a:spcPct val="0"/>
                </a:spcBef>
              </a:pPr>
              <a:endParaRPr dirty="0"/>
            </a:p>
          </p:txBody>
        </p:sp>
      </p:grpSp>
      <p:sp>
        <p:nvSpPr>
          <p:cNvPr id="12" name="AutoShape 12"/>
          <p:cNvSpPr/>
          <p:nvPr/>
        </p:nvSpPr>
        <p:spPr>
          <a:xfrm>
            <a:off x="-715490" y="962025"/>
            <a:ext cx="12921291" cy="0"/>
          </a:xfrm>
          <a:prstGeom prst="line">
            <a:avLst/>
          </a:prstGeom>
          <a:ln w="38100" cap="flat">
            <a:solidFill>
              <a:srgbClr val="040506"/>
            </a:solidFill>
            <a:prstDash val="solid"/>
            <a:headEnd type="none" w="sm" len="sm"/>
            <a:tailEnd type="none" w="sm" len="sm"/>
          </a:ln>
        </p:spPr>
        <p:txBody>
          <a:bodyPr/>
          <a:lstStyle/>
          <a:p>
            <a:endParaRPr lang="en-US" dirty="0"/>
          </a:p>
        </p:txBody>
      </p:sp>
      <p:sp>
        <p:nvSpPr>
          <p:cNvPr id="13" name="Freeform 13"/>
          <p:cNvSpPr/>
          <p:nvPr/>
        </p:nvSpPr>
        <p:spPr>
          <a:xfrm>
            <a:off x="11872469" y="529040"/>
            <a:ext cx="4980091" cy="4114800"/>
          </a:xfrm>
          <a:custGeom>
            <a:avLst/>
            <a:gdLst/>
            <a:ahLst/>
            <a:cxnLst/>
            <a:rect l="l" t="t" r="r" b="b"/>
            <a:pathLst>
              <a:path w="4980091" h="4114800">
                <a:moveTo>
                  <a:pt x="0" y="0"/>
                </a:moveTo>
                <a:lnTo>
                  <a:pt x="4980090" y="0"/>
                </a:lnTo>
                <a:lnTo>
                  <a:pt x="498009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14" name="TextBox 14"/>
          <p:cNvSpPr txBox="1"/>
          <p:nvPr/>
        </p:nvSpPr>
        <p:spPr>
          <a:xfrm>
            <a:off x="1028700" y="4716508"/>
            <a:ext cx="14566894" cy="5063901"/>
          </a:xfrm>
          <a:prstGeom prst="rect">
            <a:avLst/>
          </a:prstGeom>
        </p:spPr>
        <p:txBody>
          <a:bodyPr lIns="0" tIns="0" rIns="0" bIns="0" rtlCol="0" anchor="t">
            <a:spAutoFit/>
          </a:bodyPr>
          <a:lstStyle/>
          <a:p>
            <a:pPr marL="481894" lvl="1" indent="-240947" algn="l">
              <a:lnSpc>
                <a:spcPts val="3080"/>
              </a:lnSpc>
              <a:buFont typeface="Arial"/>
              <a:buChar char="•"/>
            </a:pPr>
            <a:r>
              <a:rPr lang="en-US" sz="2232" spc="218" dirty="0">
                <a:solidFill>
                  <a:srgbClr val="010101"/>
                </a:solidFill>
                <a:latin typeface="Montserrat Classic Bold"/>
                <a:ea typeface="Montserrat Classic Bold"/>
                <a:cs typeface="Montserrat Classic Bold"/>
                <a:sym typeface="Montserrat Classic Bold"/>
              </a:rPr>
              <a:t>Accountability is not soft on crime</a:t>
            </a:r>
          </a:p>
          <a:p>
            <a:pPr marL="481894" lvl="1" indent="-240947" algn="l">
              <a:lnSpc>
                <a:spcPts val="3080"/>
              </a:lnSpc>
              <a:buFont typeface="Arial"/>
              <a:buChar char="•"/>
            </a:pPr>
            <a:r>
              <a:rPr lang="en-US" sz="2232" spc="218" dirty="0">
                <a:solidFill>
                  <a:srgbClr val="010101"/>
                </a:solidFill>
                <a:latin typeface="Montserrat Classic Bold"/>
                <a:ea typeface="Montserrat Classic Bold"/>
                <a:cs typeface="Montserrat Classic Bold"/>
                <a:sym typeface="Montserrat Classic Bold"/>
              </a:rPr>
              <a:t>accountability is hard because we must face internalized shame and processes of harm that we have caused</a:t>
            </a:r>
          </a:p>
          <a:p>
            <a:pPr marL="481894" lvl="1" indent="-240947" algn="l">
              <a:lnSpc>
                <a:spcPts val="3080"/>
              </a:lnSpc>
              <a:buFont typeface="Arial"/>
              <a:buChar char="•"/>
            </a:pPr>
            <a:r>
              <a:rPr lang="en-US" sz="2232" spc="218" dirty="0">
                <a:solidFill>
                  <a:srgbClr val="010101"/>
                </a:solidFill>
                <a:latin typeface="Montserrat Classic Bold"/>
                <a:ea typeface="Montserrat Classic Bold"/>
                <a:cs typeface="Montserrat Classic Bold"/>
                <a:sym typeface="Montserrat Classic Bold"/>
              </a:rPr>
              <a:t>Making amends and not being reactive to hearing the harm we have caused</a:t>
            </a:r>
          </a:p>
          <a:p>
            <a:pPr marL="481894" lvl="1" indent="-240947" algn="l">
              <a:lnSpc>
                <a:spcPts val="3080"/>
              </a:lnSpc>
              <a:buFont typeface="Arial"/>
              <a:buChar char="•"/>
            </a:pPr>
            <a:r>
              <a:rPr lang="en-US" sz="2232" spc="218" dirty="0">
                <a:solidFill>
                  <a:srgbClr val="010101"/>
                </a:solidFill>
                <a:latin typeface="Montserrat Classic Bold"/>
                <a:ea typeface="Montserrat Classic Bold"/>
                <a:cs typeface="Montserrat Classic Bold"/>
                <a:sym typeface="Montserrat Classic Bold"/>
              </a:rPr>
              <a:t>Accountability is valuable and relevant to the harmed party. vs system. Is not dependent on precedent law and values people over systems. </a:t>
            </a:r>
          </a:p>
          <a:p>
            <a:pPr marL="481894" lvl="1" indent="-240947" algn="l">
              <a:lnSpc>
                <a:spcPts val="3080"/>
              </a:lnSpc>
              <a:buFont typeface="Arial"/>
              <a:buChar char="•"/>
            </a:pPr>
            <a:r>
              <a:rPr lang="en-US" sz="2232" spc="218" dirty="0">
                <a:solidFill>
                  <a:srgbClr val="010101"/>
                </a:solidFill>
                <a:latin typeface="Montserrat Classic Bold"/>
                <a:ea typeface="Montserrat Classic Bold"/>
                <a:cs typeface="Montserrat Classic Bold"/>
                <a:sym typeface="Montserrat Classic Bold"/>
              </a:rPr>
              <a:t>Accountable to community and the harmed party, facilitating growth towards being a better community member vs. punishing someone with maladaptive behaviors for community reintegration.</a:t>
            </a:r>
          </a:p>
          <a:p>
            <a:pPr marL="481894" lvl="1" indent="-240947" algn="l">
              <a:lnSpc>
                <a:spcPts val="3080"/>
              </a:lnSpc>
              <a:buFont typeface="Arial"/>
              <a:buChar char="•"/>
            </a:pPr>
            <a:r>
              <a:rPr lang="en-US" sz="2232" spc="218" dirty="0">
                <a:solidFill>
                  <a:srgbClr val="010101"/>
                </a:solidFill>
                <a:latin typeface="Montserrat Classic Bold"/>
                <a:ea typeface="Montserrat Classic Bold"/>
                <a:cs typeface="Montserrat Classic Bold"/>
                <a:sym typeface="Montserrat Classic Bold"/>
              </a:rPr>
              <a:t>Leaning into Indigenous teachings that the person who causes harm has experienced internal rupture and accountability is a way to invite them back into community rather than isolating them</a:t>
            </a:r>
          </a:p>
          <a:p>
            <a:pPr algn="l">
              <a:lnSpc>
                <a:spcPts val="3080"/>
              </a:lnSpc>
            </a:pPr>
            <a:endParaRPr lang="en-US" sz="2232" spc="218" dirty="0">
              <a:solidFill>
                <a:srgbClr val="010101"/>
              </a:solidFill>
              <a:latin typeface="Montserrat Classic Bold"/>
              <a:ea typeface="Montserrat Classic Bold"/>
              <a:cs typeface="Montserrat Classic Bold"/>
              <a:sym typeface="Montserrat Classic Bold"/>
            </a:endParaRPr>
          </a:p>
        </p:txBody>
      </p:sp>
      <p:sp>
        <p:nvSpPr>
          <p:cNvPr id="15" name="TextBox 15"/>
          <p:cNvSpPr txBox="1"/>
          <p:nvPr/>
        </p:nvSpPr>
        <p:spPr>
          <a:xfrm>
            <a:off x="1663813" y="1744654"/>
            <a:ext cx="9308329" cy="1607372"/>
          </a:xfrm>
          <a:prstGeom prst="rect">
            <a:avLst/>
          </a:prstGeom>
        </p:spPr>
        <p:txBody>
          <a:bodyPr lIns="0" tIns="0" rIns="0" bIns="0" rtlCol="0" anchor="t">
            <a:spAutoFit/>
          </a:bodyPr>
          <a:lstStyle/>
          <a:p>
            <a:pPr marL="0" lvl="0" indent="0" algn="ctr">
              <a:lnSpc>
                <a:spcPts val="6467"/>
              </a:lnSpc>
              <a:spcBef>
                <a:spcPct val="0"/>
              </a:spcBef>
            </a:pPr>
            <a:r>
              <a:rPr lang="en-US" sz="4686" spc="-93" dirty="0">
                <a:solidFill>
                  <a:srgbClr val="010101"/>
                </a:solidFill>
                <a:latin typeface="Montserrat Classic Bold"/>
                <a:ea typeface="Montserrat Classic Bold"/>
                <a:cs typeface="Montserrat Classic Bold"/>
                <a:sym typeface="Montserrat Classic Bold"/>
              </a:rPr>
              <a:t>WHAT DOES ACCOUNTBILITY LOOK LIKE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dirty="0"/>
          </a:p>
        </p:txBody>
      </p:sp>
      <p:grpSp>
        <p:nvGrpSpPr>
          <p:cNvPr id="3" name="Group 3"/>
          <p:cNvGrpSpPr/>
          <p:nvPr/>
        </p:nvGrpSpPr>
        <p:grpSpPr>
          <a:xfrm>
            <a:off x="-3950263" y="803081"/>
            <a:ext cx="15859325" cy="2258023"/>
            <a:chOff x="0" y="0"/>
            <a:chExt cx="1537211" cy="218865"/>
          </a:xfrm>
        </p:grpSpPr>
        <p:sp>
          <p:nvSpPr>
            <p:cNvPr id="4" name="Freeform 4"/>
            <p:cNvSpPr/>
            <p:nvPr/>
          </p:nvSpPr>
          <p:spPr>
            <a:xfrm>
              <a:off x="0" y="0"/>
              <a:ext cx="1537211" cy="218865"/>
            </a:xfrm>
            <a:custGeom>
              <a:avLst/>
              <a:gdLst/>
              <a:ahLst/>
              <a:cxnLst/>
              <a:rect l="l" t="t" r="r" b="b"/>
              <a:pathLst>
                <a:path w="1537211" h="218865">
                  <a:moveTo>
                    <a:pt x="1334011" y="0"/>
                  </a:moveTo>
                  <a:lnTo>
                    <a:pt x="0" y="0"/>
                  </a:lnTo>
                  <a:lnTo>
                    <a:pt x="203200" y="218865"/>
                  </a:lnTo>
                  <a:lnTo>
                    <a:pt x="1537211" y="218865"/>
                  </a:lnTo>
                  <a:lnTo>
                    <a:pt x="1334011" y="0"/>
                  </a:lnTo>
                  <a:close/>
                </a:path>
              </a:pathLst>
            </a:custGeom>
            <a:solidFill>
              <a:srgbClr val="010101"/>
            </a:solidFill>
            <a:ln cap="sq">
              <a:noFill/>
              <a:prstDash val="solid"/>
              <a:miter/>
            </a:ln>
          </p:spPr>
          <p:txBody>
            <a:bodyPr/>
            <a:lstStyle/>
            <a:p>
              <a:endParaRPr lang="en-US" dirty="0"/>
            </a:p>
          </p:txBody>
        </p:sp>
        <p:sp>
          <p:nvSpPr>
            <p:cNvPr id="5" name="TextBox 5"/>
            <p:cNvSpPr txBox="1"/>
            <p:nvPr/>
          </p:nvSpPr>
          <p:spPr>
            <a:xfrm>
              <a:off x="101600" y="-19050"/>
              <a:ext cx="1334011" cy="237915"/>
            </a:xfrm>
            <a:prstGeom prst="rect">
              <a:avLst/>
            </a:prstGeom>
          </p:spPr>
          <p:txBody>
            <a:bodyPr lIns="50800" tIns="50800" rIns="50800" bIns="50800" rtlCol="0" anchor="ctr"/>
            <a:lstStyle/>
            <a:p>
              <a:pPr marL="0" lvl="0" indent="0" algn="ctr">
                <a:lnSpc>
                  <a:spcPts val="2859"/>
                </a:lnSpc>
                <a:spcBef>
                  <a:spcPct val="0"/>
                </a:spcBef>
              </a:pPr>
              <a:endParaRPr dirty="0"/>
            </a:p>
          </p:txBody>
        </p:sp>
      </p:grpSp>
      <p:sp>
        <p:nvSpPr>
          <p:cNvPr id="6" name="TextBox 6"/>
          <p:cNvSpPr txBox="1"/>
          <p:nvPr/>
        </p:nvSpPr>
        <p:spPr>
          <a:xfrm>
            <a:off x="1028700" y="4305784"/>
            <a:ext cx="15138560" cy="1232966"/>
          </a:xfrm>
          <a:prstGeom prst="rect">
            <a:avLst/>
          </a:prstGeom>
        </p:spPr>
        <p:txBody>
          <a:bodyPr lIns="0" tIns="0" rIns="0" bIns="0" rtlCol="0" anchor="t">
            <a:spAutoFit/>
          </a:bodyPr>
          <a:lstStyle/>
          <a:p>
            <a:pPr marL="0" lvl="0" indent="0" algn="l">
              <a:lnSpc>
                <a:spcPts val="10773"/>
              </a:lnSpc>
              <a:spcBef>
                <a:spcPct val="0"/>
              </a:spcBef>
            </a:pPr>
            <a:r>
              <a:rPr lang="en-US" sz="7807" spc="765" dirty="0">
                <a:solidFill>
                  <a:srgbClr val="231F20"/>
                </a:solidFill>
                <a:latin typeface="Montserrat Classic"/>
                <a:ea typeface="Montserrat Classic"/>
                <a:cs typeface="Montserrat Classic"/>
                <a:sym typeface="Montserrat Classic"/>
              </a:rPr>
              <a:t>Apply CJ/RJ/TJ Standards </a:t>
            </a:r>
          </a:p>
        </p:txBody>
      </p:sp>
      <p:sp>
        <p:nvSpPr>
          <p:cNvPr id="7" name="TextBox 7"/>
          <p:cNvSpPr txBox="1"/>
          <p:nvPr/>
        </p:nvSpPr>
        <p:spPr>
          <a:xfrm>
            <a:off x="400545" y="1440886"/>
            <a:ext cx="9947214" cy="877637"/>
          </a:xfrm>
          <a:prstGeom prst="rect">
            <a:avLst/>
          </a:prstGeom>
        </p:spPr>
        <p:txBody>
          <a:bodyPr lIns="0" tIns="0" rIns="0" bIns="0" rtlCol="0" anchor="t">
            <a:spAutoFit/>
          </a:bodyPr>
          <a:lstStyle/>
          <a:p>
            <a:pPr marL="0" lvl="0" indent="0" algn="ctr">
              <a:lnSpc>
                <a:spcPts val="7051"/>
              </a:lnSpc>
              <a:spcBef>
                <a:spcPct val="0"/>
              </a:spcBef>
            </a:pPr>
            <a:r>
              <a:rPr lang="en-US" sz="5110" spc="40" dirty="0">
                <a:solidFill>
                  <a:srgbClr val="FFFFFF"/>
                </a:solidFill>
                <a:latin typeface="Archivo Black"/>
                <a:ea typeface="Archivo Black"/>
                <a:cs typeface="Archivo Black"/>
                <a:sym typeface="Archivo Black"/>
              </a:rPr>
              <a:t>Activity</a:t>
            </a:r>
          </a:p>
        </p:txBody>
      </p:sp>
    </p:spTree>
    <p:extLst>
      <p:ext uri="{BB962C8B-B14F-4D97-AF65-F5344CB8AC3E}">
        <p14:creationId xmlns:p14="http://schemas.microsoft.com/office/powerpoint/2010/main" val="1423382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dirty="0"/>
          </a:p>
        </p:txBody>
      </p:sp>
      <p:sp>
        <p:nvSpPr>
          <p:cNvPr id="3" name="Freeform 3"/>
          <p:cNvSpPr/>
          <p:nvPr/>
        </p:nvSpPr>
        <p:spPr>
          <a:xfrm rot="2925483">
            <a:off x="5978889" y="4633519"/>
            <a:ext cx="15026802" cy="1591351"/>
          </a:xfrm>
          <a:custGeom>
            <a:avLst/>
            <a:gdLst/>
            <a:ahLst/>
            <a:cxnLst/>
            <a:rect l="l" t="t" r="r" b="b"/>
            <a:pathLst>
              <a:path w="15026802" h="1591351">
                <a:moveTo>
                  <a:pt x="0" y="0"/>
                </a:moveTo>
                <a:lnTo>
                  <a:pt x="15026802" y="0"/>
                </a:lnTo>
                <a:lnTo>
                  <a:pt x="15026802" y="1591350"/>
                </a:lnTo>
                <a:lnTo>
                  <a:pt x="0" y="1591350"/>
                </a:lnTo>
                <a:lnTo>
                  <a:pt x="0" y="0"/>
                </a:lnTo>
                <a:close/>
              </a:path>
            </a:pathLst>
          </a:custGeom>
          <a:blipFill>
            <a:blip r:embed="rId4"/>
            <a:stretch>
              <a:fillRect t="-86495"/>
            </a:stretch>
          </a:blipFill>
        </p:spPr>
        <p:txBody>
          <a:bodyPr/>
          <a:lstStyle/>
          <a:p>
            <a:endParaRPr lang="en-US" dirty="0"/>
          </a:p>
        </p:txBody>
      </p:sp>
      <p:grpSp>
        <p:nvGrpSpPr>
          <p:cNvPr id="4" name="Group 4"/>
          <p:cNvGrpSpPr/>
          <p:nvPr/>
        </p:nvGrpSpPr>
        <p:grpSpPr>
          <a:xfrm>
            <a:off x="2122031" y="4270779"/>
            <a:ext cx="1828744" cy="1828744"/>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0506"/>
            </a:solidFill>
          </p:spPr>
          <p:txBody>
            <a:bodyPr/>
            <a:lstStyle/>
            <a:p>
              <a:endParaRPr lang="en-US" dirty="0"/>
            </a:p>
          </p:txBody>
        </p:sp>
        <p:sp>
          <p:nvSpPr>
            <p:cNvPr id="6" name="TextBox 6"/>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dirty="0"/>
            </a:p>
          </p:txBody>
        </p:sp>
      </p:grpSp>
      <p:sp>
        <p:nvSpPr>
          <p:cNvPr id="7" name="Freeform 7"/>
          <p:cNvSpPr/>
          <p:nvPr/>
        </p:nvSpPr>
        <p:spPr>
          <a:xfrm>
            <a:off x="2456932" y="4728682"/>
            <a:ext cx="1236499" cy="858804"/>
          </a:xfrm>
          <a:custGeom>
            <a:avLst/>
            <a:gdLst/>
            <a:ahLst/>
            <a:cxnLst/>
            <a:rect l="l" t="t" r="r" b="b"/>
            <a:pathLst>
              <a:path w="1236499" h="858804">
                <a:moveTo>
                  <a:pt x="0" y="0"/>
                </a:moveTo>
                <a:lnTo>
                  <a:pt x="1236498" y="0"/>
                </a:lnTo>
                <a:lnTo>
                  <a:pt x="1236498" y="858804"/>
                </a:lnTo>
                <a:lnTo>
                  <a:pt x="0" y="8588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grpSp>
        <p:nvGrpSpPr>
          <p:cNvPr id="8" name="Group 8"/>
          <p:cNvGrpSpPr/>
          <p:nvPr/>
        </p:nvGrpSpPr>
        <p:grpSpPr>
          <a:xfrm>
            <a:off x="2122031" y="6625687"/>
            <a:ext cx="1828744" cy="1828744"/>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0506"/>
            </a:solidFill>
          </p:spPr>
          <p:txBody>
            <a:bodyPr/>
            <a:lstStyle/>
            <a:p>
              <a:endParaRPr lang="en-US" dirty="0"/>
            </a:p>
          </p:txBody>
        </p:sp>
        <p:sp>
          <p:nvSpPr>
            <p:cNvPr id="10" name="TextBox 10"/>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dirty="0"/>
            </a:p>
          </p:txBody>
        </p:sp>
      </p:grpSp>
      <p:sp>
        <p:nvSpPr>
          <p:cNvPr id="11" name="Freeform 11"/>
          <p:cNvSpPr/>
          <p:nvPr/>
        </p:nvSpPr>
        <p:spPr>
          <a:xfrm>
            <a:off x="2553577" y="7025093"/>
            <a:ext cx="1043208" cy="1029931"/>
          </a:xfrm>
          <a:custGeom>
            <a:avLst/>
            <a:gdLst/>
            <a:ahLst/>
            <a:cxnLst/>
            <a:rect l="l" t="t" r="r" b="b"/>
            <a:pathLst>
              <a:path w="1043208" h="1029931">
                <a:moveTo>
                  <a:pt x="0" y="0"/>
                </a:moveTo>
                <a:lnTo>
                  <a:pt x="1043208" y="0"/>
                </a:lnTo>
                <a:lnTo>
                  <a:pt x="1043208" y="1029931"/>
                </a:lnTo>
                <a:lnTo>
                  <a:pt x="0" y="10299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grpSp>
        <p:nvGrpSpPr>
          <p:cNvPr id="12" name="Group 12"/>
          <p:cNvGrpSpPr/>
          <p:nvPr/>
        </p:nvGrpSpPr>
        <p:grpSpPr>
          <a:xfrm>
            <a:off x="-3950263" y="803081"/>
            <a:ext cx="15859325" cy="2258023"/>
            <a:chOff x="0" y="0"/>
            <a:chExt cx="1537211" cy="218865"/>
          </a:xfrm>
        </p:grpSpPr>
        <p:sp>
          <p:nvSpPr>
            <p:cNvPr id="13" name="Freeform 13"/>
            <p:cNvSpPr/>
            <p:nvPr/>
          </p:nvSpPr>
          <p:spPr>
            <a:xfrm>
              <a:off x="0" y="0"/>
              <a:ext cx="1537211" cy="218865"/>
            </a:xfrm>
            <a:custGeom>
              <a:avLst/>
              <a:gdLst/>
              <a:ahLst/>
              <a:cxnLst/>
              <a:rect l="l" t="t" r="r" b="b"/>
              <a:pathLst>
                <a:path w="1537211" h="218865">
                  <a:moveTo>
                    <a:pt x="1334011" y="0"/>
                  </a:moveTo>
                  <a:lnTo>
                    <a:pt x="0" y="0"/>
                  </a:lnTo>
                  <a:lnTo>
                    <a:pt x="203200" y="218865"/>
                  </a:lnTo>
                  <a:lnTo>
                    <a:pt x="1537211" y="218865"/>
                  </a:lnTo>
                  <a:lnTo>
                    <a:pt x="1334011" y="0"/>
                  </a:lnTo>
                  <a:close/>
                </a:path>
              </a:pathLst>
            </a:custGeom>
            <a:solidFill>
              <a:srgbClr val="040506"/>
            </a:solidFill>
            <a:ln cap="sq">
              <a:noFill/>
              <a:prstDash val="solid"/>
              <a:miter/>
            </a:ln>
          </p:spPr>
          <p:txBody>
            <a:bodyPr/>
            <a:lstStyle/>
            <a:p>
              <a:endParaRPr lang="en-US" dirty="0"/>
            </a:p>
          </p:txBody>
        </p:sp>
        <p:sp>
          <p:nvSpPr>
            <p:cNvPr id="14" name="TextBox 14"/>
            <p:cNvSpPr txBox="1"/>
            <p:nvPr/>
          </p:nvSpPr>
          <p:spPr>
            <a:xfrm>
              <a:off x="101600" y="-19050"/>
              <a:ext cx="1334011" cy="237915"/>
            </a:xfrm>
            <a:prstGeom prst="rect">
              <a:avLst/>
            </a:prstGeom>
          </p:spPr>
          <p:txBody>
            <a:bodyPr lIns="50800" tIns="50800" rIns="50800" bIns="50800" rtlCol="0" anchor="ctr"/>
            <a:lstStyle/>
            <a:p>
              <a:pPr marL="0" lvl="0" indent="0" algn="ctr">
                <a:lnSpc>
                  <a:spcPts val="2859"/>
                </a:lnSpc>
                <a:spcBef>
                  <a:spcPct val="0"/>
                </a:spcBef>
              </a:pPr>
              <a:endParaRPr dirty="0"/>
            </a:p>
          </p:txBody>
        </p:sp>
      </p:grpSp>
      <p:sp>
        <p:nvSpPr>
          <p:cNvPr id="15" name="TextBox 15"/>
          <p:cNvSpPr txBox="1"/>
          <p:nvPr/>
        </p:nvSpPr>
        <p:spPr>
          <a:xfrm>
            <a:off x="4188259" y="4401034"/>
            <a:ext cx="7132181" cy="450251"/>
          </a:xfrm>
          <a:prstGeom prst="rect">
            <a:avLst/>
          </a:prstGeom>
        </p:spPr>
        <p:txBody>
          <a:bodyPr lIns="0" tIns="0" rIns="0" bIns="0" rtlCol="0" anchor="t">
            <a:spAutoFit/>
          </a:bodyPr>
          <a:lstStyle/>
          <a:p>
            <a:pPr marL="0" lvl="0" indent="0" algn="l">
              <a:lnSpc>
                <a:spcPts val="3050"/>
              </a:lnSpc>
              <a:spcBef>
                <a:spcPct val="0"/>
              </a:spcBef>
            </a:pPr>
            <a:r>
              <a:rPr lang="en-US" sz="4800" spc="216" dirty="0">
                <a:solidFill>
                  <a:srgbClr val="010101"/>
                </a:solidFill>
                <a:latin typeface="Montserrat Light"/>
                <a:ea typeface="Montserrat Light"/>
                <a:cs typeface="Montserrat Light"/>
                <a:sym typeface="Montserrat Light"/>
              </a:rPr>
              <a:t>Rebekah Layton </a:t>
            </a:r>
          </a:p>
        </p:txBody>
      </p:sp>
      <p:sp>
        <p:nvSpPr>
          <p:cNvPr id="16" name="TextBox 16"/>
          <p:cNvSpPr txBox="1"/>
          <p:nvPr/>
        </p:nvSpPr>
        <p:spPr>
          <a:xfrm>
            <a:off x="4188259" y="6755942"/>
            <a:ext cx="7132181" cy="450251"/>
          </a:xfrm>
          <a:prstGeom prst="rect">
            <a:avLst/>
          </a:prstGeom>
        </p:spPr>
        <p:txBody>
          <a:bodyPr lIns="0" tIns="0" rIns="0" bIns="0" rtlCol="0" anchor="t">
            <a:spAutoFit/>
          </a:bodyPr>
          <a:lstStyle/>
          <a:p>
            <a:pPr marL="0" lvl="0" indent="0" algn="l">
              <a:lnSpc>
                <a:spcPts val="3050"/>
              </a:lnSpc>
              <a:spcBef>
                <a:spcPct val="0"/>
              </a:spcBef>
            </a:pPr>
            <a:r>
              <a:rPr lang="en-US" sz="4800" spc="216" dirty="0">
                <a:solidFill>
                  <a:srgbClr val="010101"/>
                </a:solidFill>
                <a:latin typeface="Montserrat Light"/>
                <a:ea typeface="Montserrat Light"/>
                <a:cs typeface="Montserrat Light"/>
                <a:sym typeface="Montserrat Light"/>
              </a:rPr>
              <a:t>Mercy Dizon</a:t>
            </a:r>
          </a:p>
        </p:txBody>
      </p:sp>
      <p:sp>
        <p:nvSpPr>
          <p:cNvPr id="17" name="TextBox 17"/>
          <p:cNvSpPr txBox="1"/>
          <p:nvPr/>
        </p:nvSpPr>
        <p:spPr>
          <a:xfrm>
            <a:off x="2122031" y="1304859"/>
            <a:ext cx="7416941" cy="1132046"/>
          </a:xfrm>
          <a:prstGeom prst="rect">
            <a:avLst/>
          </a:prstGeom>
        </p:spPr>
        <p:txBody>
          <a:bodyPr lIns="0" tIns="0" rIns="0" bIns="0" rtlCol="0" anchor="t">
            <a:spAutoFit/>
          </a:bodyPr>
          <a:lstStyle/>
          <a:p>
            <a:pPr marL="0" lvl="0" indent="0" algn="ctr">
              <a:lnSpc>
                <a:spcPts val="9286"/>
              </a:lnSpc>
              <a:spcBef>
                <a:spcPct val="0"/>
              </a:spcBef>
            </a:pPr>
            <a:r>
              <a:rPr lang="en-US" sz="6729" u="none" strike="noStrike" dirty="0">
                <a:solidFill>
                  <a:srgbClr val="FFFFFF"/>
                </a:solidFill>
                <a:latin typeface="Archivo Black"/>
                <a:ea typeface="Archivo Black"/>
                <a:cs typeface="Archivo Black"/>
                <a:sym typeface="Archivo Black"/>
              </a:rPr>
              <a:t>ABOUT US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dirty="0"/>
          </a:p>
        </p:txBody>
      </p:sp>
      <p:grpSp>
        <p:nvGrpSpPr>
          <p:cNvPr id="3" name="Group 3"/>
          <p:cNvGrpSpPr/>
          <p:nvPr/>
        </p:nvGrpSpPr>
        <p:grpSpPr>
          <a:xfrm>
            <a:off x="-3950263" y="803081"/>
            <a:ext cx="15859325" cy="2258023"/>
            <a:chOff x="0" y="0"/>
            <a:chExt cx="1537211" cy="218865"/>
          </a:xfrm>
        </p:grpSpPr>
        <p:sp>
          <p:nvSpPr>
            <p:cNvPr id="4" name="Freeform 4"/>
            <p:cNvSpPr/>
            <p:nvPr/>
          </p:nvSpPr>
          <p:spPr>
            <a:xfrm>
              <a:off x="0" y="0"/>
              <a:ext cx="1537211" cy="218865"/>
            </a:xfrm>
            <a:custGeom>
              <a:avLst/>
              <a:gdLst/>
              <a:ahLst/>
              <a:cxnLst/>
              <a:rect l="l" t="t" r="r" b="b"/>
              <a:pathLst>
                <a:path w="1537211" h="218865">
                  <a:moveTo>
                    <a:pt x="1334011" y="0"/>
                  </a:moveTo>
                  <a:lnTo>
                    <a:pt x="0" y="0"/>
                  </a:lnTo>
                  <a:lnTo>
                    <a:pt x="203200" y="218865"/>
                  </a:lnTo>
                  <a:lnTo>
                    <a:pt x="1537211" y="218865"/>
                  </a:lnTo>
                  <a:lnTo>
                    <a:pt x="1334011" y="0"/>
                  </a:lnTo>
                  <a:close/>
                </a:path>
              </a:pathLst>
            </a:custGeom>
            <a:solidFill>
              <a:srgbClr val="010101"/>
            </a:solidFill>
            <a:ln cap="sq">
              <a:noFill/>
              <a:prstDash val="solid"/>
              <a:miter/>
            </a:ln>
          </p:spPr>
          <p:txBody>
            <a:bodyPr/>
            <a:lstStyle/>
            <a:p>
              <a:endParaRPr lang="en-US" dirty="0"/>
            </a:p>
          </p:txBody>
        </p:sp>
        <p:sp>
          <p:nvSpPr>
            <p:cNvPr id="5" name="TextBox 5"/>
            <p:cNvSpPr txBox="1"/>
            <p:nvPr/>
          </p:nvSpPr>
          <p:spPr>
            <a:xfrm>
              <a:off x="101600" y="-19050"/>
              <a:ext cx="1334011" cy="237915"/>
            </a:xfrm>
            <a:prstGeom prst="rect">
              <a:avLst/>
            </a:prstGeom>
          </p:spPr>
          <p:txBody>
            <a:bodyPr lIns="50800" tIns="50800" rIns="50800" bIns="50800" rtlCol="0" anchor="ctr"/>
            <a:lstStyle/>
            <a:p>
              <a:pPr marL="0" lvl="0" indent="0" algn="ctr">
                <a:lnSpc>
                  <a:spcPts val="2859"/>
                </a:lnSpc>
                <a:spcBef>
                  <a:spcPct val="0"/>
                </a:spcBef>
              </a:pPr>
              <a:endParaRPr dirty="0"/>
            </a:p>
          </p:txBody>
        </p:sp>
      </p:grpSp>
      <p:sp>
        <p:nvSpPr>
          <p:cNvPr id="6" name="TextBox 6"/>
          <p:cNvSpPr txBox="1"/>
          <p:nvPr/>
        </p:nvSpPr>
        <p:spPr>
          <a:xfrm>
            <a:off x="1028700" y="4305784"/>
            <a:ext cx="15138560" cy="1232966"/>
          </a:xfrm>
          <a:prstGeom prst="rect">
            <a:avLst/>
          </a:prstGeom>
        </p:spPr>
        <p:txBody>
          <a:bodyPr lIns="0" tIns="0" rIns="0" bIns="0" rtlCol="0" anchor="t">
            <a:spAutoFit/>
          </a:bodyPr>
          <a:lstStyle/>
          <a:p>
            <a:pPr marL="0" lvl="0" indent="0" algn="l">
              <a:lnSpc>
                <a:spcPts val="10773"/>
              </a:lnSpc>
              <a:spcBef>
                <a:spcPct val="0"/>
              </a:spcBef>
            </a:pPr>
            <a:r>
              <a:rPr lang="en-US" sz="7807" spc="765" dirty="0">
                <a:solidFill>
                  <a:srgbClr val="231F20"/>
                </a:solidFill>
                <a:latin typeface="Montserrat Classic"/>
                <a:ea typeface="Montserrat Classic"/>
                <a:cs typeface="Montserrat Classic"/>
                <a:sym typeface="Montserrat Classic"/>
              </a:rPr>
              <a:t>.</a:t>
            </a:r>
          </a:p>
        </p:txBody>
      </p:sp>
      <p:sp>
        <p:nvSpPr>
          <p:cNvPr id="7" name="TextBox 7"/>
          <p:cNvSpPr txBox="1"/>
          <p:nvPr/>
        </p:nvSpPr>
        <p:spPr>
          <a:xfrm>
            <a:off x="400545" y="1440886"/>
            <a:ext cx="9947214" cy="1775551"/>
          </a:xfrm>
          <a:prstGeom prst="rect">
            <a:avLst/>
          </a:prstGeom>
        </p:spPr>
        <p:txBody>
          <a:bodyPr lIns="0" tIns="0" rIns="0" bIns="0" rtlCol="0" anchor="t">
            <a:spAutoFit/>
          </a:bodyPr>
          <a:lstStyle/>
          <a:p>
            <a:pPr marL="0" lvl="0" indent="0" algn="ctr">
              <a:lnSpc>
                <a:spcPts val="7051"/>
              </a:lnSpc>
              <a:spcBef>
                <a:spcPct val="0"/>
              </a:spcBef>
            </a:pPr>
            <a:r>
              <a:rPr lang="en-US" sz="5110" spc="40" dirty="0">
                <a:solidFill>
                  <a:srgbClr val="FFFFFF"/>
                </a:solidFill>
                <a:latin typeface="Archivo Black"/>
                <a:ea typeface="Archivo Black"/>
                <a:cs typeface="Archivo Black"/>
                <a:sym typeface="Archivo Black"/>
              </a:rPr>
              <a:t>Activity Framework/Discussion</a:t>
            </a:r>
          </a:p>
        </p:txBody>
      </p:sp>
      <p:sp>
        <p:nvSpPr>
          <p:cNvPr id="8" name="Google Shape;1485;p206">
            <a:extLst>
              <a:ext uri="{FF2B5EF4-FFF2-40B4-BE49-F238E27FC236}">
                <a16:creationId xmlns:a16="http://schemas.microsoft.com/office/drawing/2014/main" id="{7922276F-6162-4B32-9867-648A2EEC8B67}"/>
              </a:ext>
            </a:extLst>
          </p:cNvPr>
          <p:cNvSpPr txBox="1">
            <a:spLocks/>
          </p:cNvSpPr>
          <p:nvPr/>
        </p:nvSpPr>
        <p:spPr>
          <a:xfrm>
            <a:off x="914401" y="3390899"/>
            <a:ext cx="4267199" cy="6858001"/>
          </a:xfrm>
          <a:prstGeom prst="rect">
            <a:avLst/>
          </a:prstGeom>
          <a:gradFill>
            <a:gsLst>
              <a:gs pos="0">
                <a:srgbClr val="47B1E0"/>
              </a:gs>
              <a:gs pos="50000">
                <a:srgbClr val="00ACE1"/>
              </a:gs>
              <a:gs pos="100000">
                <a:srgbClr val="009DD0"/>
              </a:gs>
            </a:gsLst>
            <a:lin ang="5400000" scaled="0"/>
          </a:gradFill>
          <a:ln w="9525" cap="flat" cmpd="sng">
            <a:solidFill>
              <a:schemeClr val="accent1"/>
            </a:solidFill>
            <a:prstDash val="solid"/>
            <a:miter lim="800000"/>
            <a:headEnd type="none" w="sm" len="sm"/>
            <a:tailEnd type="none" w="sm" len="sm"/>
          </a:ln>
        </p:spPr>
        <p:txBody>
          <a:bodyPr spcFirstLastPara="1" vert="horz" wrap="square" lIns="182850" tIns="91400" rIns="182850" bIns="914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spcBef>
                <a:spcPts val="2000"/>
              </a:spcBef>
              <a:buClr>
                <a:srgbClr val="424D53"/>
              </a:buClr>
              <a:buSzPts val="2800"/>
              <a:buFont typeface="Arial" pitchFamily="34" charset="0"/>
              <a:buNone/>
            </a:pPr>
            <a:r>
              <a:rPr lang="en-US" dirty="0">
                <a:solidFill>
                  <a:schemeClr val="lt1"/>
                </a:solidFill>
              </a:rPr>
              <a:t>Retributive /Punishment Approach</a:t>
            </a:r>
          </a:p>
          <a:p>
            <a:pPr marL="0" indent="0">
              <a:buFont typeface="Arial" pitchFamily="34" charset="0"/>
              <a:buNone/>
            </a:pPr>
            <a:endParaRPr lang="en-US" sz="1600" dirty="0">
              <a:solidFill>
                <a:srgbClr val="444444"/>
              </a:solidFill>
              <a:latin typeface="Source Sans Pro" panose="020B0503030403020204" pitchFamily="34" charset="0"/>
            </a:endParaRPr>
          </a:p>
          <a:p>
            <a:r>
              <a:rPr lang="en-US" sz="4000" dirty="0">
                <a:solidFill>
                  <a:schemeClr val="bg1"/>
                </a:solidFill>
                <a:latin typeface="Source Sans Pro" panose="020B0503030403020204" pitchFamily="34" charset="0"/>
              </a:rPr>
              <a:t>What rule has been broken?</a:t>
            </a:r>
          </a:p>
          <a:p>
            <a:r>
              <a:rPr lang="en-US" sz="4000" dirty="0">
                <a:solidFill>
                  <a:schemeClr val="bg1"/>
                </a:solidFill>
                <a:latin typeface="Source Sans Pro" panose="020B0503030403020204" pitchFamily="34" charset="0"/>
              </a:rPr>
              <a:t>Who is to blame?</a:t>
            </a:r>
          </a:p>
          <a:p>
            <a:r>
              <a:rPr lang="en-US" sz="4000" dirty="0">
                <a:solidFill>
                  <a:schemeClr val="bg1"/>
                </a:solidFill>
                <a:latin typeface="Source Sans Pro" panose="020B0503030403020204" pitchFamily="34" charset="0"/>
              </a:rPr>
              <a:t>What punishment do they deserve?</a:t>
            </a:r>
          </a:p>
          <a:p>
            <a:pPr marL="0" indent="0">
              <a:lnSpc>
                <a:spcPct val="80000"/>
              </a:lnSpc>
              <a:spcBef>
                <a:spcPts val="2000"/>
              </a:spcBef>
              <a:buClr>
                <a:srgbClr val="424D53"/>
              </a:buClr>
              <a:buSzPts val="2800"/>
              <a:buFont typeface="Arial" pitchFamily="34" charset="0"/>
              <a:buNone/>
            </a:pPr>
            <a:endParaRPr lang="en-US" dirty="0">
              <a:solidFill>
                <a:schemeClr val="lt1"/>
              </a:solidFill>
            </a:endParaRPr>
          </a:p>
          <a:p>
            <a:pPr marL="0" indent="0">
              <a:lnSpc>
                <a:spcPct val="80000"/>
              </a:lnSpc>
              <a:spcBef>
                <a:spcPts val="2000"/>
              </a:spcBef>
              <a:buClr>
                <a:srgbClr val="424D53"/>
              </a:buClr>
              <a:buSzPts val="2400"/>
              <a:buFont typeface="Arial" pitchFamily="34" charset="0"/>
              <a:buNone/>
            </a:pPr>
            <a:endParaRPr lang="en-US" dirty="0"/>
          </a:p>
          <a:p>
            <a:pPr marL="0" indent="0">
              <a:lnSpc>
                <a:spcPct val="80000"/>
              </a:lnSpc>
              <a:spcBef>
                <a:spcPts val="2000"/>
              </a:spcBef>
              <a:buClr>
                <a:srgbClr val="424D53"/>
              </a:buClr>
              <a:buSzPts val="2400"/>
              <a:buFont typeface="Arial" pitchFamily="34" charset="0"/>
              <a:buNone/>
            </a:pPr>
            <a:endParaRPr lang="en-US" dirty="0"/>
          </a:p>
        </p:txBody>
      </p:sp>
      <p:sp>
        <p:nvSpPr>
          <p:cNvPr id="9" name="Google Shape;1485;p206">
            <a:extLst>
              <a:ext uri="{FF2B5EF4-FFF2-40B4-BE49-F238E27FC236}">
                <a16:creationId xmlns:a16="http://schemas.microsoft.com/office/drawing/2014/main" id="{C7464FB2-195B-4D58-B9DC-ED185F7D09D8}"/>
              </a:ext>
            </a:extLst>
          </p:cNvPr>
          <p:cNvSpPr txBox="1">
            <a:spLocks/>
          </p:cNvSpPr>
          <p:nvPr/>
        </p:nvSpPr>
        <p:spPr>
          <a:xfrm>
            <a:off x="6248399" y="3390898"/>
            <a:ext cx="4612461" cy="6705601"/>
          </a:xfrm>
          <a:prstGeom prst="rect">
            <a:avLst/>
          </a:prstGeom>
          <a:gradFill>
            <a:gsLst>
              <a:gs pos="0">
                <a:srgbClr val="47B1E0"/>
              </a:gs>
              <a:gs pos="50000">
                <a:srgbClr val="00ACE1"/>
              </a:gs>
              <a:gs pos="100000">
                <a:srgbClr val="009DD0"/>
              </a:gs>
            </a:gsLst>
            <a:lin ang="5400000" scaled="0"/>
          </a:gradFill>
          <a:ln w="9525" cap="flat" cmpd="sng">
            <a:solidFill>
              <a:schemeClr val="accent1"/>
            </a:solidFill>
            <a:prstDash val="solid"/>
            <a:miter lim="800000"/>
            <a:headEnd type="none" w="sm" len="sm"/>
            <a:tailEnd type="none" w="sm" len="sm"/>
          </a:ln>
        </p:spPr>
        <p:txBody>
          <a:bodyPr spcFirstLastPara="1" vert="horz" wrap="square" lIns="182850" tIns="91400" rIns="182850" bIns="91400"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spcBef>
                <a:spcPts val="2000"/>
              </a:spcBef>
              <a:buClr>
                <a:srgbClr val="424D53"/>
              </a:buClr>
              <a:buSzPts val="2400"/>
              <a:buNone/>
            </a:pPr>
            <a:r>
              <a:rPr lang="en-US" dirty="0">
                <a:solidFill>
                  <a:schemeClr val="bg1"/>
                </a:solidFill>
              </a:rPr>
              <a:t>Restorative Approach</a:t>
            </a:r>
          </a:p>
          <a:p>
            <a:pPr algn="l">
              <a:buFont typeface="Arial" panose="020B0604020202020204" pitchFamily="34" charset="0"/>
              <a:buChar char="•"/>
            </a:pPr>
            <a:r>
              <a:rPr lang="en-US" sz="2800" dirty="0">
                <a:solidFill>
                  <a:schemeClr val="bg1"/>
                </a:solidFill>
                <a:latin typeface="Source Sans Pro" panose="020B0503030403020204" pitchFamily="34" charset="0"/>
              </a:rPr>
              <a:t>Who has been hurt &amp; what are their needs?</a:t>
            </a:r>
          </a:p>
          <a:p>
            <a:pPr algn="l">
              <a:buFont typeface="Arial" panose="020B0604020202020204" pitchFamily="34" charset="0"/>
              <a:buChar char="•"/>
            </a:pPr>
            <a:r>
              <a:rPr lang="en-US" sz="2800" dirty="0">
                <a:solidFill>
                  <a:schemeClr val="bg1"/>
                </a:solidFill>
                <a:latin typeface="Source Sans Pro" panose="020B0503030403020204" pitchFamily="34" charset="0"/>
              </a:rPr>
              <a:t>Who is obligated to address these needs?</a:t>
            </a:r>
          </a:p>
          <a:p>
            <a:pPr algn="l">
              <a:buFont typeface="Arial" panose="020B0604020202020204" pitchFamily="34" charset="0"/>
              <a:buChar char="•"/>
            </a:pPr>
            <a:r>
              <a:rPr lang="en-US" sz="2800" dirty="0">
                <a:solidFill>
                  <a:schemeClr val="bg1"/>
                </a:solidFill>
                <a:latin typeface="Source Sans Pro" panose="020B0503030403020204" pitchFamily="34" charset="0"/>
              </a:rPr>
              <a:t>Who has a “stake” in this situation &amp; what is the process to involve them in making things right and preventing future occurrences?</a:t>
            </a:r>
          </a:p>
          <a:p>
            <a:pPr algn="l"/>
            <a:r>
              <a:rPr lang="en-US" sz="2800" dirty="0">
                <a:solidFill>
                  <a:srgbClr val="444444"/>
                </a:solidFill>
                <a:latin typeface="Source Sans Pro" panose="020B0503030403020204" pitchFamily="34" charset="0"/>
              </a:rPr>
              <a:t> </a:t>
            </a:r>
            <a:endParaRPr lang="en-US" sz="2800" dirty="0"/>
          </a:p>
        </p:txBody>
      </p:sp>
      <p:sp>
        <p:nvSpPr>
          <p:cNvPr id="10" name="Google Shape;1485;p206">
            <a:extLst>
              <a:ext uri="{FF2B5EF4-FFF2-40B4-BE49-F238E27FC236}">
                <a16:creationId xmlns:a16="http://schemas.microsoft.com/office/drawing/2014/main" id="{ECB8DEE5-F6B0-439C-BB6E-26F0B4566731}"/>
              </a:ext>
            </a:extLst>
          </p:cNvPr>
          <p:cNvSpPr txBox="1">
            <a:spLocks/>
          </p:cNvSpPr>
          <p:nvPr/>
        </p:nvSpPr>
        <p:spPr>
          <a:xfrm>
            <a:off x="11313338" y="3390899"/>
            <a:ext cx="4612461" cy="6705600"/>
          </a:xfrm>
          <a:prstGeom prst="rect">
            <a:avLst/>
          </a:prstGeom>
          <a:gradFill>
            <a:gsLst>
              <a:gs pos="0">
                <a:srgbClr val="47B1E0"/>
              </a:gs>
              <a:gs pos="50000">
                <a:srgbClr val="00ACE1"/>
              </a:gs>
              <a:gs pos="100000">
                <a:srgbClr val="009DD0"/>
              </a:gs>
            </a:gsLst>
            <a:lin ang="5400000" scaled="0"/>
          </a:gradFill>
          <a:ln w="9525" cap="flat" cmpd="sng">
            <a:solidFill>
              <a:schemeClr val="accent1"/>
            </a:solidFill>
            <a:prstDash val="solid"/>
            <a:miter lim="800000"/>
            <a:headEnd type="none" w="sm" len="sm"/>
            <a:tailEnd type="none" w="sm" len="sm"/>
          </a:ln>
        </p:spPr>
        <p:txBody>
          <a:bodyPr spcFirstLastPara="1" vert="horz" wrap="square" lIns="182850" tIns="91400" rIns="182850" bIns="91400"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spcBef>
                <a:spcPts val="2000"/>
              </a:spcBef>
              <a:buClr>
                <a:srgbClr val="424D53"/>
              </a:buClr>
              <a:buSzPts val="2400"/>
              <a:buNone/>
            </a:pPr>
            <a:r>
              <a:rPr lang="en-US" dirty="0">
                <a:solidFill>
                  <a:schemeClr val="bg1"/>
                </a:solidFill>
              </a:rPr>
              <a:t>Transformative Approach</a:t>
            </a:r>
          </a:p>
          <a:p>
            <a:pPr algn="l">
              <a:buFont typeface="Arial" panose="020B0604020202020204" pitchFamily="34" charset="0"/>
              <a:buChar char="•"/>
            </a:pPr>
            <a:r>
              <a:rPr lang="en-US" sz="2800" dirty="0">
                <a:solidFill>
                  <a:schemeClr val="bg1"/>
                </a:solidFill>
                <a:latin typeface="Source Sans Pro" panose="020B0503030403020204" pitchFamily="34" charset="0"/>
              </a:rPr>
              <a:t>What social circumstances promoted the harmful behavior?</a:t>
            </a:r>
          </a:p>
          <a:p>
            <a:pPr algn="l">
              <a:buFont typeface="Arial" panose="020B0604020202020204" pitchFamily="34" charset="0"/>
              <a:buChar char="•"/>
            </a:pPr>
            <a:r>
              <a:rPr lang="en-US" sz="2800" dirty="0">
                <a:solidFill>
                  <a:schemeClr val="bg1"/>
                </a:solidFill>
                <a:latin typeface="Source Sans Pro" panose="020B0503030403020204" pitchFamily="34" charset="0"/>
              </a:rPr>
              <a:t>What structural similarities exist between this incident and others like it?</a:t>
            </a:r>
          </a:p>
          <a:p>
            <a:pPr algn="l">
              <a:buFont typeface="Arial" panose="020B0604020202020204" pitchFamily="34" charset="0"/>
              <a:buChar char="•"/>
            </a:pPr>
            <a:r>
              <a:rPr lang="en-US" sz="2800" dirty="0">
                <a:solidFill>
                  <a:schemeClr val="bg1"/>
                </a:solidFill>
                <a:latin typeface="Source Sans Pro" panose="020B0503030403020204" pitchFamily="34" charset="0"/>
              </a:rPr>
              <a:t>What measures could prevent future occurrences?</a:t>
            </a:r>
          </a:p>
          <a:p>
            <a:pPr marL="0" indent="0">
              <a:buNone/>
            </a:pPr>
            <a:endParaRPr lang="en-US" sz="2000" dirty="0">
              <a:solidFill>
                <a:srgbClr val="444444"/>
              </a:solidFill>
              <a:latin typeface="Source Sans Pro" panose="020B0503030403020204" pitchFamily="34" charset="0"/>
            </a:endParaRPr>
          </a:p>
        </p:txBody>
      </p:sp>
    </p:spTree>
    <p:extLst>
      <p:ext uri="{BB962C8B-B14F-4D97-AF65-F5344CB8AC3E}">
        <p14:creationId xmlns:p14="http://schemas.microsoft.com/office/powerpoint/2010/main" val="470108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en-US" dirty="0"/>
          </a:p>
        </p:txBody>
      </p:sp>
      <p:grpSp>
        <p:nvGrpSpPr>
          <p:cNvPr id="3" name="Group 3"/>
          <p:cNvGrpSpPr/>
          <p:nvPr/>
        </p:nvGrpSpPr>
        <p:grpSpPr>
          <a:xfrm>
            <a:off x="-3950263" y="803081"/>
            <a:ext cx="15859325" cy="2258023"/>
            <a:chOff x="0" y="0"/>
            <a:chExt cx="1537211" cy="218865"/>
          </a:xfrm>
        </p:grpSpPr>
        <p:sp>
          <p:nvSpPr>
            <p:cNvPr id="4" name="Freeform 4"/>
            <p:cNvSpPr/>
            <p:nvPr/>
          </p:nvSpPr>
          <p:spPr>
            <a:xfrm>
              <a:off x="0" y="0"/>
              <a:ext cx="1537211" cy="218865"/>
            </a:xfrm>
            <a:custGeom>
              <a:avLst/>
              <a:gdLst/>
              <a:ahLst/>
              <a:cxnLst/>
              <a:rect l="l" t="t" r="r" b="b"/>
              <a:pathLst>
                <a:path w="1537211" h="218865">
                  <a:moveTo>
                    <a:pt x="1334011" y="0"/>
                  </a:moveTo>
                  <a:lnTo>
                    <a:pt x="0" y="0"/>
                  </a:lnTo>
                  <a:lnTo>
                    <a:pt x="203200" y="218865"/>
                  </a:lnTo>
                  <a:lnTo>
                    <a:pt x="1537211" y="218865"/>
                  </a:lnTo>
                  <a:lnTo>
                    <a:pt x="1334011" y="0"/>
                  </a:lnTo>
                  <a:close/>
                </a:path>
              </a:pathLst>
            </a:custGeom>
            <a:solidFill>
              <a:srgbClr val="010101"/>
            </a:solidFill>
            <a:ln cap="sq">
              <a:noFill/>
              <a:prstDash val="solid"/>
              <a:miter/>
            </a:ln>
          </p:spPr>
          <p:txBody>
            <a:bodyPr/>
            <a:lstStyle/>
            <a:p>
              <a:endParaRPr lang="en-US" dirty="0"/>
            </a:p>
          </p:txBody>
        </p:sp>
        <p:sp>
          <p:nvSpPr>
            <p:cNvPr id="5" name="TextBox 5"/>
            <p:cNvSpPr txBox="1"/>
            <p:nvPr/>
          </p:nvSpPr>
          <p:spPr>
            <a:xfrm>
              <a:off x="101600" y="-19050"/>
              <a:ext cx="1334011" cy="237915"/>
            </a:xfrm>
            <a:prstGeom prst="rect">
              <a:avLst/>
            </a:prstGeom>
          </p:spPr>
          <p:txBody>
            <a:bodyPr lIns="50800" tIns="50800" rIns="50800" bIns="50800" rtlCol="0" anchor="ctr"/>
            <a:lstStyle/>
            <a:p>
              <a:pPr marL="0" lvl="0" indent="0" algn="ctr">
                <a:lnSpc>
                  <a:spcPts val="2859"/>
                </a:lnSpc>
                <a:spcBef>
                  <a:spcPct val="0"/>
                </a:spcBef>
              </a:pPr>
              <a:endParaRPr dirty="0"/>
            </a:p>
          </p:txBody>
        </p:sp>
      </p:grpSp>
      <p:sp>
        <p:nvSpPr>
          <p:cNvPr id="6" name="TextBox 6"/>
          <p:cNvSpPr txBox="1"/>
          <p:nvPr/>
        </p:nvSpPr>
        <p:spPr>
          <a:xfrm>
            <a:off x="1028700" y="4305784"/>
            <a:ext cx="15138560" cy="2676306"/>
          </a:xfrm>
          <a:prstGeom prst="rect">
            <a:avLst/>
          </a:prstGeom>
        </p:spPr>
        <p:txBody>
          <a:bodyPr lIns="0" tIns="0" rIns="0" bIns="0" rtlCol="0" anchor="t">
            <a:spAutoFit/>
          </a:bodyPr>
          <a:lstStyle/>
          <a:p>
            <a:pPr marL="0" lvl="0" indent="0" algn="l">
              <a:lnSpc>
                <a:spcPts val="10773"/>
              </a:lnSpc>
              <a:spcBef>
                <a:spcPct val="0"/>
              </a:spcBef>
            </a:pPr>
            <a:r>
              <a:rPr lang="en-US" sz="7807" spc="765" dirty="0">
                <a:solidFill>
                  <a:srgbClr val="231F20"/>
                </a:solidFill>
                <a:latin typeface="Montserrat Classic"/>
                <a:ea typeface="Montserrat Classic"/>
                <a:cs typeface="Montserrat Classic"/>
                <a:sym typeface="Montserrat Classic"/>
              </a:rPr>
              <a:t>Justice looks different to each person impacted.</a:t>
            </a:r>
          </a:p>
        </p:txBody>
      </p:sp>
      <p:sp>
        <p:nvSpPr>
          <p:cNvPr id="7" name="TextBox 7"/>
          <p:cNvSpPr txBox="1"/>
          <p:nvPr/>
        </p:nvSpPr>
        <p:spPr>
          <a:xfrm>
            <a:off x="400545" y="1440886"/>
            <a:ext cx="9947214" cy="877637"/>
          </a:xfrm>
          <a:prstGeom prst="rect">
            <a:avLst/>
          </a:prstGeom>
        </p:spPr>
        <p:txBody>
          <a:bodyPr lIns="0" tIns="0" rIns="0" bIns="0" rtlCol="0" anchor="t">
            <a:spAutoFit/>
          </a:bodyPr>
          <a:lstStyle/>
          <a:p>
            <a:pPr marL="0" lvl="0" indent="0" algn="ctr">
              <a:lnSpc>
                <a:spcPts val="7051"/>
              </a:lnSpc>
              <a:spcBef>
                <a:spcPct val="0"/>
              </a:spcBef>
            </a:pPr>
            <a:r>
              <a:rPr lang="en-US" sz="5110" spc="40" dirty="0">
                <a:solidFill>
                  <a:srgbClr val="FFFFFF"/>
                </a:solidFill>
                <a:latin typeface="Archivo Black"/>
                <a:ea typeface="Archivo Black"/>
                <a:cs typeface="Archivo Black"/>
                <a:sym typeface="Archivo Black"/>
              </a:rPr>
              <a:t>JUSTICE IS RELATIVE</a:t>
            </a:r>
          </a:p>
        </p:txBody>
      </p:sp>
    </p:spTree>
    <p:extLst>
      <p:ext uri="{BB962C8B-B14F-4D97-AF65-F5344CB8AC3E}">
        <p14:creationId xmlns:p14="http://schemas.microsoft.com/office/powerpoint/2010/main" val="1729889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a:p>
        </p:txBody>
      </p:sp>
      <p:sp>
        <p:nvSpPr>
          <p:cNvPr id="3" name="Freeform 3"/>
          <p:cNvSpPr/>
          <p:nvPr/>
        </p:nvSpPr>
        <p:spPr>
          <a:xfrm rot="-4521330">
            <a:off x="4522202" y="1734737"/>
            <a:ext cx="14167639" cy="7119239"/>
          </a:xfrm>
          <a:custGeom>
            <a:avLst/>
            <a:gdLst/>
            <a:ahLst/>
            <a:cxnLst/>
            <a:rect l="l" t="t" r="r" b="b"/>
            <a:pathLst>
              <a:path w="14167639" h="7119239">
                <a:moveTo>
                  <a:pt x="0" y="0"/>
                </a:moveTo>
                <a:lnTo>
                  <a:pt x="14167639" y="0"/>
                </a:lnTo>
                <a:lnTo>
                  <a:pt x="14167639" y="7119238"/>
                </a:lnTo>
                <a:lnTo>
                  <a:pt x="0" y="7119238"/>
                </a:lnTo>
                <a:lnTo>
                  <a:pt x="0" y="0"/>
                </a:lnTo>
                <a:close/>
              </a:path>
            </a:pathLst>
          </a:custGeom>
          <a:blipFill>
            <a:blip r:embed="rId4"/>
            <a:stretch>
              <a:fillRect/>
            </a:stretch>
          </a:blipFill>
        </p:spPr>
        <p:txBody>
          <a:bodyPr/>
          <a:lstStyle/>
          <a:p>
            <a:endParaRPr lang="en-US"/>
          </a:p>
        </p:txBody>
      </p:sp>
      <p:grpSp>
        <p:nvGrpSpPr>
          <p:cNvPr id="4" name="Group 4"/>
          <p:cNvGrpSpPr/>
          <p:nvPr/>
        </p:nvGrpSpPr>
        <p:grpSpPr>
          <a:xfrm>
            <a:off x="3987782" y="3296595"/>
            <a:ext cx="9904959" cy="5174724"/>
            <a:chOff x="0" y="0"/>
            <a:chExt cx="2608713" cy="1362890"/>
          </a:xfrm>
        </p:grpSpPr>
        <p:sp>
          <p:nvSpPr>
            <p:cNvPr id="5" name="Freeform 5"/>
            <p:cNvSpPr/>
            <p:nvPr/>
          </p:nvSpPr>
          <p:spPr>
            <a:xfrm>
              <a:off x="0" y="0"/>
              <a:ext cx="2608713" cy="1362890"/>
            </a:xfrm>
            <a:custGeom>
              <a:avLst/>
              <a:gdLst/>
              <a:ahLst/>
              <a:cxnLst/>
              <a:rect l="l" t="t" r="r" b="b"/>
              <a:pathLst>
                <a:path w="2608713" h="1362890">
                  <a:moveTo>
                    <a:pt x="0" y="0"/>
                  </a:moveTo>
                  <a:lnTo>
                    <a:pt x="2608713" y="0"/>
                  </a:lnTo>
                  <a:lnTo>
                    <a:pt x="2608713" y="1362890"/>
                  </a:lnTo>
                  <a:lnTo>
                    <a:pt x="0" y="1362890"/>
                  </a:lnTo>
                  <a:close/>
                </a:path>
              </a:pathLst>
            </a:custGeom>
            <a:solidFill>
              <a:srgbClr val="FFFFFF"/>
            </a:solidFill>
          </p:spPr>
          <p:txBody>
            <a:bodyPr/>
            <a:lstStyle/>
            <a:p>
              <a:endParaRPr lang="en-US"/>
            </a:p>
          </p:txBody>
        </p:sp>
        <p:sp>
          <p:nvSpPr>
            <p:cNvPr id="6" name="TextBox 6"/>
            <p:cNvSpPr txBox="1"/>
            <p:nvPr/>
          </p:nvSpPr>
          <p:spPr>
            <a:xfrm>
              <a:off x="0" y="-19050"/>
              <a:ext cx="2608713" cy="1381940"/>
            </a:xfrm>
            <a:prstGeom prst="rect">
              <a:avLst/>
            </a:prstGeom>
          </p:spPr>
          <p:txBody>
            <a:bodyPr lIns="50800" tIns="50800" rIns="50800" bIns="50800" rtlCol="0" anchor="ctr"/>
            <a:lstStyle/>
            <a:p>
              <a:pPr algn="ctr">
                <a:lnSpc>
                  <a:spcPts val="2859"/>
                </a:lnSpc>
              </a:pPr>
              <a:endParaRPr dirty="0"/>
            </a:p>
          </p:txBody>
        </p:sp>
      </p:grpSp>
      <p:sp>
        <p:nvSpPr>
          <p:cNvPr id="7" name="Freeform 7"/>
          <p:cNvSpPr/>
          <p:nvPr/>
        </p:nvSpPr>
        <p:spPr>
          <a:xfrm>
            <a:off x="4191521" y="7102799"/>
            <a:ext cx="9904959" cy="680751"/>
          </a:xfrm>
          <a:custGeom>
            <a:avLst/>
            <a:gdLst/>
            <a:ahLst/>
            <a:cxnLst/>
            <a:rect l="l" t="t" r="r" b="b"/>
            <a:pathLst>
              <a:path w="9904959" h="680751">
                <a:moveTo>
                  <a:pt x="0" y="0"/>
                </a:moveTo>
                <a:lnTo>
                  <a:pt x="9904958" y="0"/>
                </a:lnTo>
                <a:lnTo>
                  <a:pt x="9904958" y="680752"/>
                </a:lnTo>
                <a:lnTo>
                  <a:pt x="0" y="680752"/>
                </a:lnTo>
                <a:lnTo>
                  <a:pt x="0" y="0"/>
                </a:lnTo>
                <a:close/>
              </a:path>
            </a:pathLst>
          </a:custGeom>
          <a:blipFill>
            <a:blip r:embed="rId5"/>
            <a:stretch>
              <a:fillRect t="-187363"/>
            </a:stretch>
          </a:blipFill>
        </p:spPr>
        <p:txBody>
          <a:bodyPr/>
          <a:lstStyle/>
          <a:p>
            <a:endParaRPr lang="en-US"/>
          </a:p>
        </p:txBody>
      </p:sp>
      <p:sp>
        <p:nvSpPr>
          <p:cNvPr id="8" name="TextBox 8"/>
          <p:cNvSpPr txBox="1"/>
          <p:nvPr/>
        </p:nvSpPr>
        <p:spPr>
          <a:xfrm>
            <a:off x="4527147" y="4627203"/>
            <a:ext cx="9497482" cy="2513509"/>
          </a:xfrm>
          <a:prstGeom prst="rect">
            <a:avLst/>
          </a:prstGeom>
        </p:spPr>
        <p:txBody>
          <a:bodyPr lIns="0" tIns="0" rIns="0" bIns="0" rtlCol="0" anchor="t">
            <a:spAutoFit/>
          </a:bodyPr>
          <a:lstStyle/>
          <a:p>
            <a:pPr algn="ctr">
              <a:lnSpc>
                <a:spcPts val="9829"/>
              </a:lnSpc>
            </a:pPr>
            <a:r>
              <a:rPr lang="en-US" sz="7122" spc="99" dirty="0">
                <a:solidFill>
                  <a:srgbClr val="040506"/>
                </a:solidFill>
                <a:latin typeface="Archivo Black"/>
                <a:ea typeface="Archivo Black"/>
                <a:cs typeface="Archivo Black"/>
                <a:sym typeface="Archivo Black"/>
              </a:rPr>
              <a:t>&amp; IMPACTED COMMUNITIES</a:t>
            </a:r>
          </a:p>
        </p:txBody>
      </p:sp>
      <p:sp>
        <p:nvSpPr>
          <p:cNvPr id="9" name="TextBox 9"/>
          <p:cNvSpPr txBox="1"/>
          <p:nvPr/>
        </p:nvSpPr>
        <p:spPr>
          <a:xfrm>
            <a:off x="4527147" y="3715548"/>
            <a:ext cx="9569332" cy="893904"/>
          </a:xfrm>
          <a:prstGeom prst="rect">
            <a:avLst/>
          </a:prstGeom>
        </p:spPr>
        <p:txBody>
          <a:bodyPr lIns="0" tIns="0" rIns="0" bIns="0" rtlCol="0" anchor="t">
            <a:spAutoFit/>
          </a:bodyPr>
          <a:lstStyle/>
          <a:p>
            <a:pPr algn="ctr">
              <a:lnSpc>
                <a:spcPts val="7294"/>
              </a:lnSpc>
            </a:pPr>
            <a:r>
              <a:rPr lang="en-US" sz="5286" spc="74" dirty="0">
                <a:solidFill>
                  <a:srgbClr val="040506"/>
                </a:solidFill>
                <a:latin typeface="Archivo Black"/>
                <a:ea typeface="Archivo Black"/>
                <a:cs typeface="Archivo Black"/>
                <a:sym typeface="Archivo Black"/>
              </a:rPr>
              <a:t>RESTORATIVE JUSTICE</a:t>
            </a:r>
          </a:p>
        </p:txBody>
      </p:sp>
    </p:spTree>
    <p:extLst>
      <p:ext uri="{BB962C8B-B14F-4D97-AF65-F5344CB8AC3E}">
        <p14:creationId xmlns:p14="http://schemas.microsoft.com/office/powerpoint/2010/main" val="451891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6200" y="-92583"/>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a:p>
        </p:txBody>
      </p:sp>
      <p:grpSp>
        <p:nvGrpSpPr>
          <p:cNvPr id="3" name="Group 3"/>
          <p:cNvGrpSpPr/>
          <p:nvPr/>
        </p:nvGrpSpPr>
        <p:grpSpPr>
          <a:xfrm>
            <a:off x="-5013836" y="1028700"/>
            <a:ext cx="19354610" cy="2258023"/>
            <a:chOff x="0" y="0"/>
            <a:chExt cx="1876002" cy="218865"/>
          </a:xfrm>
        </p:grpSpPr>
        <p:sp>
          <p:nvSpPr>
            <p:cNvPr id="4" name="Freeform 4"/>
            <p:cNvSpPr/>
            <p:nvPr/>
          </p:nvSpPr>
          <p:spPr>
            <a:xfrm>
              <a:off x="0" y="0"/>
              <a:ext cx="1876002" cy="218865"/>
            </a:xfrm>
            <a:custGeom>
              <a:avLst/>
              <a:gdLst/>
              <a:ahLst/>
              <a:cxnLst/>
              <a:rect l="l" t="t" r="r" b="b"/>
              <a:pathLst>
                <a:path w="1876002" h="218865">
                  <a:moveTo>
                    <a:pt x="1672802" y="0"/>
                  </a:moveTo>
                  <a:lnTo>
                    <a:pt x="0" y="0"/>
                  </a:lnTo>
                  <a:lnTo>
                    <a:pt x="203200" y="218865"/>
                  </a:lnTo>
                  <a:lnTo>
                    <a:pt x="1876002" y="218865"/>
                  </a:lnTo>
                  <a:lnTo>
                    <a:pt x="1672802" y="0"/>
                  </a:lnTo>
                  <a:close/>
                </a:path>
              </a:pathLst>
            </a:custGeom>
            <a:solidFill>
              <a:srgbClr val="010101"/>
            </a:solidFill>
            <a:ln cap="sq">
              <a:noFill/>
              <a:prstDash val="solid"/>
              <a:miter/>
            </a:ln>
          </p:spPr>
          <p:txBody>
            <a:bodyPr/>
            <a:lstStyle/>
            <a:p>
              <a:endParaRPr lang="en-US"/>
            </a:p>
          </p:txBody>
        </p:sp>
        <p:sp>
          <p:nvSpPr>
            <p:cNvPr id="5" name="TextBox 5"/>
            <p:cNvSpPr txBox="1"/>
            <p:nvPr/>
          </p:nvSpPr>
          <p:spPr>
            <a:xfrm>
              <a:off x="101600" y="-19050"/>
              <a:ext cx="1672802" cy="237915"/>
            </a:xfrm>
            <a:prstGeom prst="rect">
              <a:avLst/>
            </a:prstGeom>
          </p:spPr>
          <p:txBody>
            <a:bodyPr lIns="50800" tIns="50800" rIns="50800" bIns="50800" rtlCol="0" anchor="ctr"/>
            <a:lstStyle/>
            <a:p>
              <a:pPr marL="0" lvl="0" indent="0" algn="ctr">
                <a:lnSpc>
                  <a:spcPts val="2859"/>
                </a:lnSpc>
                <a:spcBef>
                  <a:spcPct val="0"/>
                </a:spcBef>
              </a:pPr>
              <a:endParaRPr dirty="0"/>
            </a:p>
          </p:txBody>
        </p:sp>
      </p:grpSp>
      <p:grpSp>
        <p:nvGrpSpPr>
          <p:cNvPr id="6" name="Group 6"/>
          <p:cNvGrpSpPr/>
          <p:nvPr/>
        </p:nvGrpSpPr>
        <p:grpSpPr>
          <a:xfrm>
            <a:off x="993621" y="4030343"/>
            <a:ext cx="1027089" cy="1349824"/>
            <a:chOff x="-3118" y="0"/>
            <a:chExt cx="197001" cy="258903"/>
          </a:xfrm>
        </p:grpSpPr>
        <p:sp>
          <p:nvSpPr>
            <p:cNvPr id="7" name="Freeform 7"/>
            <p:cNvSpPr/>
            <p:nvPr/>
          </p:nvSpPr>
          <p:spPr>
            <a:xfrm>
              <a:off x="0" y="0"/>
              <a:ext cx="193883" cy="167603"/>
            </a:xfrm>
            <a:custGeom>
              <a:avLst/>
              <a:gdLst/>
              <a:ahLst/>
              <a:cxnLst/>
              <a:rect l="l" t="t" r="r" b="b"/>
              <a:pathLst>
                <a:path w="193883" h="167603">
                  <a:moveTo>
                    <a:pt x="61272" y="0"/>
                  </a:moveTo>
                  <a:lnTo>
                    <a:pt x="132612" y="0"/>
                  </a:lnTo>
                  <a:cubicBezTo>
                    <a:pt x="148862" y="0"/>
                    <a:pt x="164446" y="6455"/>
                    <a:pt x="175937" y="17946"/>
                  </a:cubicBezTo>
                  <a:cubicBezTo>
                    <a:pt x="187428" y="29437"/>
                    <a:pt x="193883" y="45021"/>
                    <a:pt x="193883" y="61272"/>
                  </a:cubicBezTo>
                  <a:lnTo>
                    <a:pt x="193883" y="106332"/>
                  </a:lnTo>
                  <a:cubicBezTo>
                    <a:pt x="193883" y="140171"/>
                    <a:pt x="166451" y="167603"/>
                    <a:pt x="132612" y="167603"/>
                  </a:cubicBezTo>
                  <a:lnTo>
                    <a:pt x="61272" y="167603"/>
                  </a:lnTo>
                  <a:cubicBezTo>
                    <a:pt x="45021" y="167603"/>
                    <a:pt x="29437" y="161148"/>
                    <a:pt x="17946" y="149657"/>
                  </a:cubicBezTo>
                  <a:cubicBezTo>
                    <a:pt x="6455" y="138167"/>
                    <a:pt x="0" y="122582"/>
                    <a:pt x="0" y="106332"/>
                  </a:cubicBezTo>
                  <a:lnTo>
                    <a:pt x="0" y="61272"/>
                  </a:lnTo>
                  <a:cubicBezTo>
                    <a:pt x="0" y="45021"/>
                    <a:pt x="6455" y="29437"/>
                    <a:pt x="17946" y="17946"/>
                  </a:cubicBezTo>
                  <a:cubicBezTo>
                    <a:pt x="29437" y="6455"/>
                    <a:pt x="45021" y="0"/>
                    <a:pt x="61272" y="0"/>
                  </a:cubicBezTo>
                  <a:close/>
                </a:path>
              </a:pathLst>
            </a:custGeom>
            <a:solidFill>
              <a:srgbClr val="1A1A1A"/>
            </a:solidFill>
          </p:spPr>
          <p:txBody>
            <a:bodyPr/>
            <a:lstStyle/>
            <a:p>
              <a:endParaRPr lang="en-US"/>
            </a:p>
          </p:txBody>
        </p:sp>
        <p:sp>
          <p:nvSpPr>
            <p:cNvPr id="8" name="TextBox 8"/>
            <p:cNvSpPr txBox="1"/>
            <p:nvPr/>
          </p:nvSpPr>
          <p:spPr>
            <a:xfrm>
              <a:off x="-3118" y="24625"/>
              <a:ext cx="193883" cy="234278"/>
            </a:xfrm>
            <a:prstGeom prst="rect">
              <a:avLst/>
            </a:prstGeom>
          </p:spPr>
          <p:txBody>
            <a:bodyPr lIns="50800" tIns="50800" rIns="50800" bIns="50800" rtlCol="0" anchor="t"/>
            <a:lstStyle/>
            <a:p>
              <a:pPr marL="0" lvl="0" indent="0" algn="ctr">
                <a:lnSpc>
                  <a:spcPts val="4114"/>
                </a:lnSpc>
                <a:spcBef>
                  <a:spcPct val="0"/>
                </a:spcBef>
              </a:pPr>
              <a:r>
                <a:rPr lang="en-US" sz="2981" spc="29" dirty="0">
                  <a:solidFill>
                    <a:srgbClr val="FFFFFF"/>
                  </a:solidFill>
                  <a:latin typeface="Montserrat Classic Bold"/>
                  <a:ea typeface="Montserrat Classic Bold"/>
                  <a:cs typeface="Montserrat Classic Bold"/>
                  <a:sym typeface="Montserrat Classic Bold"/>
                </a:rPr>
                <a:t>01</a:t>
              </a:r>
            </a:p>
          </p:txBody>
        </p:sp>
      </p:grpSp>
      <p:grpSp>
        <p:nvGrpSpPr>
          <p:cNvPr id="9" name="Group 9"/>
          <p:cNvGrpSpPr/>
          <p:nvPr/>
        </p:nvGrpSpPr>
        <p:grpSpPr>
          <a:xfrm>
            <a:off x="916860" y="3148979"/>
            <a:ext cx="5689104" cy="275488"/>
            <a:chOff x="0" y="0"/>
            <a:chExt cx="4519796" cy="218865"/>
          </a:xfrm>
        </p:grpSpPr>
        <p:sp>
          <p:nvSpPr>
            <p:cNvPr id="10" name="Freeform 10"/>
            <p:cNvSpPr/>
            <p:nvPr/>
          </p:nvSpPr>
          <p:spPr>
            <a:xfrm>
              <a:off x="0" y="0"/>
              <a:ext cx="4519796" cy="218865"/>
            </a:xfrm>
            <a:custGeom>
              <a:avLst/>
              <a:gdLst/>
              <a:ahLst/>
              <a:cxnLst/>
              <a:rect l="l" t="t" r="r" b="b"/>
              <a:pathLst>
                <a:path w="4519796" h="218865">
                  <a:moveTo>
                    <a:pt x="4316596" y="0"/>
                  </a:moveTo>
                  <a:lnTo>
                    <a:pt x="0" y="0"/>
                  </a:lnTo>
                  <a:lnTo>
                    <a:pt x="203200" y="218865"/>
                  </a:lnTo>
                  <a:lnTo>
                    <a:pt x="4519796" y="218865"/>
                  </a:lnTo>
                  <a:lnTo>
                    <a:pt x="4316596" y="0"/>
                  </a:lnTo>
                  <a:close/>
                </a:path>
              </a:pathLst>
            </a:custGeom>
            <a:solidFill>
              <a:srgbClr val="727070"/>
            </a:solidFill>
            <a:ln cap="sq">
              <a:noFill/>
              <a:prstDash val="solid"/>
              <a:miter/>
            </a:ln>
          </p:spPr>
          <p:txBody>
            <a:bodyPr/>
            <a:lstStyle/>
            <a:p>
              <a:endParaRPr lang="en-US"/>
            </a:p>
          </p:txBody>
        </p:sp>
        <p:sp>
          <p:nvSpPr>
            <p:cNvPr id="11" name="TextBox 11"/>
            <p:cNvSpPr txBox="1"/>
            <p:nvPr/>
          </p:nvSpPr>
          <p:spPr>
            <a:xfrm>
              <a:off x="101600" y="-19050"/>
              <a:ext cx="4316596" cy="237915"/>
            </a:xfrm>
            <a:prstGeom prst="rect">
              <a:avLst/>
            </a:prstGeom>
          </p:spPr>
          <p:txBody>
            <a:bodyPr lIns="50800" tIns="50800" rIns="50800" bIns="50800" rtlCol="0" anchor="ctr"/>
            <a:lstStyle/>
            <a:p>
              <a:pPr marL="0" lvl="0" indent="0" algn="ctr">
                <a:lnSpc>
                  <a:spcPts val="2859"/>
                </a:lnSpc>
                <a:spcBef>
                  <a:spcPct val="0"/>
                </a:spcBef>
              </a:pPr>
              <a:endParaRPr dirty="0"/>
            </a:p>
          </p:txBody>
        </p:sp>
      </p:grpSp>
      <p:grpSp>
        <p:nvGrpSpPr>
          <p:cNvPr id="12" name="Group 12"/>
          <p:cNvGrpSpPr/>
          <p:nvPr/>
        </p:nvGrpSpPr>
        <p:grpSpPr>
          <a:xfrm>
            <a:off x="1016365" y="6253375"/>
            <a:ext cx="1023168" cy="1410577"/>
            <a:chOff x="-2366" y="0"/>
            <a:chExt cx="196249" cy="270556"/>
          </a:xfrm>
        </p:grpSpPr>
        <p:sp>
          <p:nvSpPr>
            <p:cNvPr id="13" name="Freeform 13"/>
            <p:cNvSpPr/>
            <p:nvPr/>
          </p:nvSpPr>
          <p:spPr>
            <a:xfrm>
              <a:off x="0" y="0"/>
              <a:ext cx="193883" cy="174570"/>
            </a:xfrm>
            <a:custGeom>
              <a:avLst/>
              <a:gdLst/>
              <a:ahLst/>
              <a:cxnLst/>
              <a:rect l="l" t="t" r="r" b="b"/>
              <a:pathLst>
                <a:path w="193883" h="174570">
                  <a:moveTo>
                    <a:pt x="61272" y="0"/>
                  </a:moveTo>
                  <a:lnTo>
                    <a:pt x="132612" y="0"/>
                  </a:lnTo>
                  <a:cubicBezTo>
                    <a:pt x="148862" y="0"/>
                    <a:pt x="164446" y="6455"/>
                    <a:pt x="175937" y="17946"/>
                  </a:cubicBezTo>
                  <a:cubicBezTo>
                    <a:pt x="187428" y="29437"/>
                    <a:pt x="193883" y="45021"/>
                    <a:pt x="193883" y="61272"/>
                  </a:cubicBezTo>
                  <a:lnTo>
                    <a:pt x="193883" y="113298"/>
                  </a:lnTo>
                  <a:cubicBezTo>
                    <a:pt x="193883" y="129549"/>
                    <a:pt x="187428" y="145133"/>
                    <a:pt x="175937" y="156624"/>
                  </a:cubicBezTo>
                  <a:cubicBezTo>
                    <a:pt x="164446" y="168115"/>
                    <a:pt x="148862" y="174570"/>
                    <a:pt x="132612" y="174570"/>
                  </a:cubicBezTo>
                  <a:lnTo>
                    <a:pt x="61272" y="174570"/>
                  </a:lnTo>
                  <a:cubicBezTo>
                    <a:pt x="27432" y="174570"/>
                    <a:pt x="0" y="147138"/>
                    <a:pt x="0" y="113298"/>
                  </a:cubicBezTo>
                  <a:lnTo>
                    <a:pt x="0" y="61272"/>
                  </a:lnTo>
                  <a:cubicBezTo>
                    <a:pt x="0" y="45021"/>
                    <a:pt x="6455" y="29437"/>
                    <a:pt x="17946" y="17946"/>
                  </a:cubicBezTo>
                  <a:cubicBezTo>
                    <a:pt x="29437" y="6455"/>
                    <a:pt x="45021" y="0"/>
                    <a:pt x="61272" y="0"/>
                  </a:cubicBezTo>
                  <a:close/>
                </a:path>
              </a:pathLst>
            </a:custGeom>
            <a:solidFill>
              <a:srgbClr val="1A1A1A"/>
            </a:solidFill>
          </p:spPr>
          <p:txBody>
            <a:bodyPr/>
            <a:lstStyle/>
            <a:p>
              <a:endParaRPr lang="en-US"/>
            </a:p>
          </p:txBody>
        </p:sp>
        <p:sp>
          <p:nvSpPr>
            <p:cNvPr id="14" name="TextBox 14"/>
            <p:cNvSpPr txBox="1"/>
            <p:nvPr/>
          </p:nvSpPr>
          <p:spPr>
            <a:xfrm>
              <a:off x="-2366" y="29311"/>
              <a:ext cx="193883" cy="241245"/>
            </a:xfrm>
            <a:prstGeom prst="rect">
              <a:avLst/>
            </a:prstGeom>
          </p:spPr>
          <p:txBody>
            <a:bodyPr lIns="50800" tIns="50800" rIns="50800" bIns="50800" rtlCol="0" anchor="t"/>
            <a:lstStyle/>
            <a:p>
              <a:pPr marL="0" lvl="0" indent="0" algn="ctr">
                <a:lnSpc>
                  <a:spcPts val="4114"/>
                </a:lnSpc>
                <a:spcBef>
                  <a:spcPct val="0"/>
                </a:spcBef>
              </a:pPr>
              <a:r>
                <a:rPr lang="en-US" sz="2981" spc="29" dirty="0">
                  <a:solidFill>
                    <a:srgbClr val="FFFFFF"/>
                  </a:solidFill>
                  <a:latin typeface="Montserrat Classic Bold"/>
                  <a:ea typeface="Montserrat Classic Bold"/>
                  <a:cs typeface="Montserrat Classic Bold"/>
                  <a:sym typeface="Montserrat Classic Bold"/>
                </a:rPr>
                <a:t>02</a:t>
              </a:r>
            </a:p>
          </p:txBody>
        </p:sp>
      </p:grpSp>
      <p:grpSp>
        <p:nvGrpSpPr>
          <p:cNvPr id="15" name="Group 15"/>
          <p:cNvGrpSpPr/>
          <p:nvPr/>
        </p:nvGrpSpPr>
        <p:grpSpPr>
          <a:xfrm>
            <a:off x="989859" y="8417591"/>
            <a:ext cx="1049674" cy="1398163"/>
            <a:chOff x="-7450" y="0"/>
            <a:chExt cx="201333" cy="268175"/>
          </a:xfrm>
        </p:grpSpPr>
        <p:sp>
          <p:nvSpPr>
            <p:cNvPr id="16" name="Freeform 16"/>
            <p:cNvSpPr/>
            <p:nvPr/>
          </p:nvSpPr>
          <p:spPr>
            <a:xfrm>
              <a:off x="0" y="0"/>
              <a:ext cx="193883" cy="174570"/>
            </a:xfrm>
            <a:custGeom>
              <a:avLst/>
              <a:gdLst/>
              <a:ahLst/>
              <a:cxnLst/>
              <a:rect l="l" t="t" r="r" b="b"/>
              <a:pathLst>
                <a:path w="193883" h="174570">
                  <a:moveTo>
                    <a:pt x="61272" y="0"/>
                  </a:moveTo>
                  <a:lnTo>
                    <a:pt x="132612" y="0"/>
                  </a:lnTo>
                  <a:cubicBezTo>
                    <a:pt x="148862" y="0"/>
                    <a:pt x="164446" y="6455"/>
                    <a:pt x="175937" y="17946"/>
                  </a:cubicBezTo>
                  <a:cubicBezTo>
                    <a:pt x="187428" y="29437"/>
                    <a:pt x="193883" y="45021"/>
                    <a:pt x="193883" y="61272"/>
                  </a:cubicBezTo>
                  <a:lnTo>
                    <a:pt x="193883" y="113298"/>
                  </a:lnTo>
                  <a:cubicBezTo>
                    <a:pt x="193883" y="129549"/>
                    <a:pt x="187428" y="145133"/>
                    <a:pt x="175937" y="156624"/>
                  </a:cubicBezTo>
                  <a:cubicBezTo>
                    <a:pt x="164446" y="168115"/>
                    <a:pt x="148862" y="174570"/>
                    <a:pt x="132612" y="174570"/>
                  </a:cubicBezTo>
                  <a:lnTo>
                    <a:pt x="61272" y="174570"/>
                  </a:lnTo>
                  <a:cubicBezTo>
                    <a:pt x="27432" y="174570"/>
                    <a:pt x="0" y="147138"/>
                    <a:pt x="0" y="113298"/>
                  </a:cubicBezTo>
                  <a:lnTo>
                    <a:pt x="0" y="61272"/>
                  </a:lnTo>
                  <a:cubicBezTo>
                    <a:pt x="0" y="45021"/>
                    <a:pt x="6455" y="29437"/>
                    <a:pt x="17946" y="17946"/>
                  </a:cubicBezTo>
                  <a:cubicBezTo>
                    <a:pt x="29437" y="6455"/>
                    <a:pt x="45021" y="0"/>
                    <a:pt x="61272" y="0"/>
                  </a:cubicBezTo>
                  <a:close/>
                </a:path>
              </a:pathLst>
            </a:custGeom>
            <a:solidFill>
              <a:srgbClr val="1A1A1A"/>
            </a:solidFill>
          </p:spPr>
          <p:txBody>
            <a:bodyPr/>
            <a:lstStyle/>
            <a:p>
              <a:endParaRPr lang="en-US"/>
            </a:p>
          </p:txBody>
        </p:sp>
        <p:sp>
          <p:nvSpPr>
            <p:cNvPr id="17" name="TextBox 17"/>
            <p:cNvSpPr txBox="1"/>
            <p:nvPr/>
          </p:nvSpPr>
          <p:spPr>
            <a:xfrm>
              <a:off x="-7450" y="26930"/>
              <a:ext cx="193883" cy="241245"/>
            </a:xfrm>
            <a:prstGeom prst="rect">
              <a:avLst/>
            </a:prstGeom>
          </p:spPr>
          <p:txBody>
            <a:bodyPr lIns="50800" tIns="50800" rIns="50800" bIns="50800" rtlCol="0" anchor="t"/>
            <a:lstStyle/>
            <a:p>
              <a:pPr marL="0" lvl="0" indent="0" algn="ctr">
                <a:lnSpc>
                  <a:spcPts val="4114"/>
                </a:lnSpc>
                <a:spcBef>
                  <a:spcPct val="0"/>
                </a:spcBef>
              </a:pPr>
              <a:r>
                <a:rPr lang="en-US" sz="2981" spc="29" dirty="0">
                  <a:solidFill>
                    <a:srgbClr val="FFFFFF"/>
                  </a:solidFill>
                  <a:latin typeface="Montserrat Classic Bold"/>
                  <a:ea typeface="Montserrat Classic Bold"/>
                  <a:cs typeface="Montserrat Classic Bold"/>
                  <a:sym typeface="Montserrat Classic Bold"/>
                </a:rPr>
                <a:t>03</a:t>
              </a:r>
            </a:p>
          </p:txBody>
        </p:sp>
      </p:grpSp>
      <p:grpSp>
        <p:nvGrpSpPr>
          <p:cNvPr id="18" name="Group 18"/>
          <p:cNvGrpSpPr/>
          <p:nvPr/>
        </p:nvGrpSpPr>
        <p:grpSpPr>
          <a:xfrm>
            <a:off x="12085550" y="-131220"/>
            <a:ext cx="9534019" cy="1112295"/>
            <a:chOff x="0" y="0"/>
            <a:chExt cx="1876002" cy="218865"/>
          </a:xfrm>
        </p:grpSpPr>
        <p:sp>
          <p:nvSpPr>
            <p:cNvPr id="19" name="Freeform 19"/>
            <p:cNvSpPr/>
            <p:nvPr/>
          </p:nvSpPr>
          <p:spPr>
            <a:xfrm>
              <a:off x="0" y="0"/>
              <a:ext cx="1876002" cy="218865"/>
            </a:xfrm>
            <a:custGeom>
              <a:avLst/>
              <a:gdLst/>
              <a:ahLst/>
              <a:cxnLst/>
              <a:rect l="l" t="t" r="r" b="b"/>
              <a:pathLst>
                <a:path w="1876002" h="218865">
                  <a:moveTo>
                    <a:pt x="1672802" y="0"/>
                  </a:moveTo>
                  <a:lnTo>
                    <a:pt x="0" y="0"/>
                  </a:lnTo>
                  <a:lnTo>
                    <a:pt x="203200" y="218865"/>
                  </a:lnTo>
                  <a:lnTo>
                    <a:pt x="1876002" y="218865"/>
                  </a:lnTo>
                  <a:lnTo>
                    <a:pt x="1672802" y="0"/>
                  </a:lnTo>
                  <a:close/>
                </a:path>
              </a:pathLst>
            </a:custGeom>
            <a:solidFill>
              <a:srgbClr val="363636"/>
            </a:solidFill>
            <a:ln cap="sq">
              <a:noFill/>
              <a:prstDash val="solid"/>
              <a:miter/>
            </a:ln>
          </p:spPr>
          <p:txBody>
            <a:bodyPr/>
            <a:lstStyle/>
            <a:p>
              <a:endParaRPr lang="en-US"/>
            </a:p>
          </p:txBody>
        </p:sp>
        <p:sp>
          <p:nvSpPr>
            <p:cNvPr id="20" name="TextBox 20"/>
            <p:cNvSpPr txBox="1"/>
            <p:nvPr/>
          </p:nvSpPr>
          <p:spPr>
            <a:xfrm>
              <a:off x="101600" y="-19050"/>
              <a:ext cx="1672802" cy="237915"/>
            </a:xfrm>
            <a:prstGeom prst="rect">
              <a:avLst/>
            </a:prstGeom>
          </p:spPr>
          <p:txBody>
            <a:bodyPr lIns="50800" tIns="50800" rIns="50800" bIns="50800" rtlCol="0" anchor="ctr"/>
            <a:lstStyle/>
            <a:p>
              <a:pPr marL="0" lvl="0" indent="0" algn="ctr">
                <a:lnSpc>
                  <a:spcPts val="2859"/>
                </a:lnSpc>
                <a:spcBef>
                  <a:spcPct val="0"/>
                </a:spcBef>
              </a:pPr>
              <a:endParaRPr dirty="0"/>
            </a:p>
          </p:txBody>
        </p:sp>
      </p:grpSp>
      <p:sp>
        <p:nvSpPr>
          <p:cNvPr id="21" name="AutoShape 21"/>
          <p:cNvSpPr/>
          <p:nvPr/>
        </p:nvSpPr>
        <p:spPr>
          <a:xfrm>
            <a:off x="-715490" y="962025"/>
            <a:ext cx="12921291" cy="0"/>
          </a:xfrm>
          <a:prstGeom prst="line">
            <a:avLst/>
          </a:prstGeom>
          <a:ln w="38100" cap="flat">
            <a:solidFill>
              <a:srgbClr val="000000"/>
            </a:solidFill>
            <a:prstDash val="solid"/>
            <a:headEnd type="none" w="sm" len="sm"/>
            <a:tailEnd type="none" w="sm" len="sm"/>
          </a:ln>
        </p:spPr>
        <p:txBody>
          <a:bodyPr/>
          <a:lstStyle/>
          <a:p>
            <a:endParaRPr lang="en-US"/>
          </a:p>
        </p:txBody>
      </p:sp>
      <p:sp>
        <p:nvSpPr>
          <p:cNvPr id="22" name="Freeform 22"/>
          <p:cNvSpPr/>
          <p:nvPr/>
        </p:nvSpPr>
        <p:spPr>
          <a:xfrm>
            <a:off x="11191217" y="4054588"/>
            <a:ext cx="5487599" cy="5018866"/>
          </a:xfrm>
          <a:custGeom>
            <a:avLst/>
            <a:gdLst/>
            <a:ahLst/>
            <a:cxnLst/>
            <a:rect l="l" t="t" r="r" b="b"/>
            <a:pathLst>
              <a:path w="5487599" h="5018866">
                <a:moveTo>
                  <a:pt x="0" y="0"/>
                </a:moveTo>
                <a:lnTo>
                  <a:pt x="5487599" y="0"/>
                </a:lnTo>
                <a:lnTo>
                  <a:pt x="5487599" y="5018866"/>
                </a:lnTo>
                <a:lnTo>
                  <a:pt x="0" y="50188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3" name="TextBox 23"/>
          <p:cNvSpPr txBox="1"/>
          <p:nvPr/>
        </p:nvSpPr>
        <p:spPr>
          <a:xfrm>
            <a:off x="2257834" y="5244574"/>
            <a:ext cx="9827716" cy="4838761"/>
          </a:xfrm>
          <a:prstGeom prst="rect">
            <a:avLst/>
          </a:prstGeom>
        </p:spPr>
        <p:txBody>
          <a:bodyPr wrap="square" lIns="0" tIns="0" rIns="0" bIns="0" rtlCol="0" anchor="t">
            <a:spAutoFit/>
          </a:bodyPr>
          <a:lstStyle/>
          <a:p>
            <a:pPr algn="l">
              <a:lnSpc>
                <a:spcPts val="3809"/>
              </a:lnSpc>
            </a:pPr>
            <a:r>
              <a:rPr lang="en-US" sz="2760" spc="270" dirty="0">
                <a:solidFill>
                  <a:srgbClr val="231F20"/>
                </a:solidFill>
                <a:latin typeface="Montserrat Light"/>
                <a:ea typeface="Montserrat Light"/>
                <a:cs typeface="Montserrat Light"/>
                <a:sym typeface="Montserrat Light"/>
              </a:rPr>
              <a:t>African American men = </a:t>
            </a:r>
            <a:r>
              <a:rPr lang="en-US" sz="2760" b="1" spc="270" dirty="0">
                <a:solidFill>
                  <a:srgbClr val="231F20"/>
                </a:solidFill>
                <a:latin typeface="Montserrat Light"/>
                <a:ea typeface="Montserrat Light"/>
                <a:cs typeface="Montserrat Light"/>
                <a:sym typeface="Montserrat Light"/>
              </a:rPr>
              <a:t>4,236 per 100,000 </a:t>
            </a:r>
            <a:r>
              <a:rPr lang="en-US" sz="2760" spc="270" dirty="0">
                <a:solidFill>
                  <a:srgbClr val="231F20"/>
                </a:solidFill>
                <a:latin typeface="Montserrat Light"/>
                <a:ea typeface="Montserrat Light"/>
                <a:cs typeface="Montserrat Light"/>
                <a:sym typeface="Montserrat Light"/>
              </a:rPr>
              <a:t>people—</a:t>
            </a:r>
            <a:r>
              <a:rPr lang="en-US" sz="2760" spc="270" dirty="0">
                <a:solidFill>
                  <a:srgbClr val="231F20"/>
                </a:solidFill>
                <a:latin typeface="Montserrat Light Bold"/>
                <a:ea typeface="Montserrat Light Bold"/>
                <a:cs typeface="Montserrat Light Bold"/>
                <a:sym typeface="Montserrat Light Bold"/>
              </a:rPr>
              <a:t>10X times </a:t>
            </a:r>
            <a:r>
              <a:rPr lang="en-US" sz="2760" spc="270" dirty="0">
                <a:solidFill>
                  <a:srgbClr val="231F20"/>
                </a:solidFill>
                <a:latin typeface="Montserrat Light"/>
                <a:ea typeface="Montserrat Light"/>
                <a:cs typeface="Montserrat Light"/>
                <a:sym typeface="Montserrat Light"/>
              </a:rPr>
              <a:t>the imprisonment rate of white men. For Latino men=  </a:t>
            </a:r>
            <a:r>
              <a:rPr lang="en-US" sz="2760" b="1" spc="270" dirty="0">
                <a:solidFill>
                  <a:srgbClr val="231F20"/>
                </a:solidFill>
                <a:latin typeface="Montserrat Light"/>
                <a:ea typeface="Montserrat Light"/>
                <a:cs typeface="Montserrat Light"/>
                <a:sym typeface="Montserrat Light"/>
              </a:rPr>
              <a:t>1,016 per 100,000.</a:t>
            </a:r>
          </a:p>
          <a:p>
            <a:pPr marL="0" lvl="0" indent="0" algn="l">
              <a:lnSpc>
                <a:spcPts val="3809"/>
              </a:lnSpc>
              <a:spcBef>
                <a:spcPct val="0"/>
              </a:spcBef>
            </a:pPr>
            <a:r>
              <a:rPr lang="en-US" sz="2760" spc="270" dirty="0">
                <a:solidFill>
                  <a:srgbClr val="231F20"/>
                </a:solidFill>
                <a:latin typeface="Montserrat Light"/>
                <a:ea typeface="Montserrat Light"/>
                <a:cs typeface="Montserrat Light"/>
                <a:sym typeface="Montserrat Light"/>
              </a:rPr>
              <a:t>African American women are also overrepresented.</a:t>
            </a:r>
          </a:p>
          <a:p>
            <a:pPr marL="0" lvl="0" indent="0" algn="l">
              <a:lnSpc>
                <a:spcPts val="3809"/>
              </a:lnSpc>
              <a:spcBef>
                <a:spcPct val="0"/>
              </a:spcBef>
            </a:pPr>
            <a:endParaRPr lang="en-US" sz="2760" spc="270" dirty="0">
              <a:solidFill>
                <a:srgbClr val="231F20"/>
              </a:solidFill>
              <a:latin typeface="Montserrat Light"/>
              <a:ea typeface="Montserrat Light"/>
              <a:cs typeface="Montserrat Light"/>
              <a:sym typeface="Montserrat Light"/>
            </a:endParaRPr>
          </a:p>
          <a:p>
            <a:pPr marL="0" lvl="0" indent="0" algn="l">
              <a:lnSpc>
                <a:spcPts val="3809"/>
              </a:lnSpc>
              <a:spcBef>
                <a:spcPct val="0"/>
              </a:spcBef>
            </a:pPr>
            <a:r>
              <a:rPr lang="en-US" sz="2760" spc="270" dirty="0">
                <a:solidFill>
                  <a:srgbClr val="231F20"/>
                </a:solidFill>
                <a:latin typeface="Montserrat Light"/>
                <a:ea typeface="Montserrat Light"/>
                <a:cs typeface="Montserrat Light"/>
                <a:sym typeface="Montserrat Light"/>
              </a:rPr>
              <a:t>Collaborative Human Trafficking Taskforces Evaluation: In 2021, found that only significant factor of who was arrested for HT was RACE.</a:t>
            </a:r>
          </a:p>
          <a:p>
            <a:pPr marL="0" lvl="0" indent="0" algn="l">
              <a:lnSpc>
                <a:spcPts val="3809"/>
              </a:lnSpc>
              <a:spcBef>
                <a:spcPct val="0"/>
              </a:spcBef>
            </a:pPr>
            <a:endParaRPr lang="en-US" sz="2760" spc="270" dirty="0">
              <a:solidFill>
                <a:srgbClr val="231F20"/>
              </a:solidFill>
              <a:latin typeface="Montserrat Light"/>
              <a:ea typeface="Montserrat Light"/>
              <a:cs typeface="Montserrat Light"/>
              <a:sym typeface="Montserrat Light"/>
            </a:endParaRPr>
          </a:p>
        </p:txBody>
      </p:sp>
      <p:sp>
        <p:nvSpPr>
          <p:cNvPr id="24" name="TextBox 24"/>
          <p:cNvSpPr txBox="1"/>
          <p:nvPr/>
        </p:nvSpPr>
        <p:spPr>
          <a:xfrm>
            <a:off x="-706853" y="1633935"/>
            <a:ext cx="11678995" cy="794320"/>
          </a:xfrm>
          <a:prstGeom prst="rect">
            <a:avLst/>
          </a:prstGeom>
        </p:spPr>
        <p:txBody>
          <a:bodyPr wrap="square" lIns="0" tIns="0" rIns="0" bIns="0" rtlCol="0" anchor="t">
            <a:spAutoFit/>
          </a:bodyPr>
          <a:lstStyle/>
          <a:p>
            <a:pPr marL="0" lvl="0" indent="0" algn="ctr">
              <a:lnSpc>
                <a:spcPts val="6548"/>
              </a:lnSpc>
              <a:spcBef>
                <a:spcPct val="0"/>
              </a:spcBef>
            </a:pPr>
            <a:r>
              <a:rPr lang="en-US" sz="4745" spc="37" dirty="0">
                <a:solidFill>
                  <a:srgbClr val="FFFFFF"/>
                </a:solidFill>
                <a:latin typeface="Archivo Black"/>
                <a:ea typeface="Archivo Black"/>
                <a:cs typeface="Archivo Black"/>
                <a:sym typeface="Archivo Black"/>
              </a:rPr>
              <a:t>RACIAL INCARCERATION IMPACT</a:t>
            </a:r>
          </a:p>
        </p:txBody>
      </p:sp>
      <p:sp>
        <p:nvSpPr>
          <p:cNvPr id="25" name="TextBox 25"/>
          <p:cNvSpPr txBox="1"/>
          <p:nvPr/>
        </p:nvSpPr>
        <p:spPr>
          <a:xfrm>
            <a:off x="2248422" y="4205517"/>
            <a:ext cx="8715083" cy="464891"/>
          </a:xfrm>
          <a:prstGeom prst="rect">
            <a:avLst/>
          </a:prstGeom>
        </p:spPr>
        <p:txBody>
          <a:bodyPr lIns="0" tIns="0" rIns="0" bIns="0" rtlCol="0" anchor="t">
            <a:spAutoFit/>
          </a:bodyPr>
          <a:lstStyle/>
          <a:p>
            <a:pPr marL="0" lvl="0" indent="0" algn="l">
              <a:lnSpc>
                <a:spcPts val="3809"/>
              </a:lnSpc>
              <a:spcBef>
                <a:spcPct val="0"/>
              </a:spcBef>
            </a:pPr>
            <a:r>
              <a:rPr lang="en-US" sz="2760" spc="270" dirty="0">
                <a:solidFill>
                  <a:srgbClr val="231F20"/>
                </a:solidFill>
                <a:latin typeface="Montserrat Light"/>
                <a:ea typeface="Montserrat Light"/>
                <a:cs typeface="Montserrat Light"/>
                <a:sym typeface="Montserrat Light"/>
              </a:rPr>
              <a:t>White Men = </a:t>
            </a:r>
            <a:r>
              <a:rPr lang="en-US" sz="2760" b="1" spc="270" dirty="0">
                <a:solidFill>
                  <a:srgbClr val="231F20"/>
                </a:solidFill>
                <a:latin typeface="Montserrat Light"/>
                <a:ea typeface="Montserrat Light"/>
                <a:cs typeface="Montserrat Light"/>
                <a:sym typeface="Montserrat Light"/>
              </a:rPr>
              <a:t>422 per 100,000</a:t>
            </a:r>
            <a:r>
              <a:rPr lang="en-US" sz="2760" spc="270" dirty="0">
                <a:solidFill>
                  <a:srgbClr val="231F20"/>
                </a:solidFill>
                <a:latin typeface="Montserrat Light"/>
                <a:ea typeface="Montserrat Light"/>
                <a:cs typeface="Montserrat Light"/>
                <a:sym typeface="Montserrat Light"/>
              </a:rPr>
              <a:t>.</a:t>
            </a:r>
          </a:p>
        </p:txBody>
      </p:sp>
      <p:sp>
        <p:nvSpPr>
          <p:cNvPr id="26" name="TextBox 26"/>
          <p:cNvSpPr txBox="1"/>
          <p:nvPr/>
        </p:nvSpPr>
        <p:spPr>
          <a:xfrm>
            <a:off x="2257059" y="8611642"/>
            <a:ext cx="8715083" cy="464891"/>
          </a:xfrm>
          <a:prstGeom prst="rect">
            <a:avLst/>
          </a:prstGeom>
        </p:spPr>
        <p:txBody>
          <a:bodyPr lIns="0" tIns="0" rIns="0" bIns="0" rtlCol="0" anchor="t">
            <a:spAutoFit/>
          </a:bodyPr>
          <a:lstStyle/>
          <a:p>
            <a:pPr marL="0" lvl="0" indent="0" algn="l">
              <a:lnSpc>
                <a:spcPts val="3809"/>
              </a:lnSpc>
              <a:spcBef>
                <a:spcPct val="0"/>
              </a:spcBef>
            </a:pPr>
            <a:r>
              <a:rPr lang="en-US" sz="2760" spc="270" dirty="0">
                <a:solidFill>
                  <a:srgbClr val="231F20"/>
                </a:solidFill>
                <a:latin typeface="Montserrat Light"/>
                <a:ea typeface="Montserrat Light"/>
                <a:cs typeface="Montserrat Light"/>
                <a:sym typeface="Montserrat Light"/>
              </a:rPr>
              <a:t>;</a:t>
            </a:r>
          </a:p>
        </p:txBody>
      </p:sp>
    </p:spTree>
    <p:extLst>
      <p:ext uri="{BB962C8B-B14F-4D97-AF65-F5344CB8AC3E}">
        <p14:creationId xmlns:p14="http://schemas.microsoft.com/office/powerpoint/2010/main" val="1491776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a:p>
        </p:txBody>
      </p:sp>
      <p:grpSp>
        <p:nvGrpSpPr>
          <p:cNvPr id="3" name="Group 3"/>
          <p:cNvGrpSpPr/>
          <p:nvPr/>
        </p:nvGrpSpPr>
        <p:grpSpPr>
          <a:xfrm>
            <a:off x="1012183" y="755532"/>
            <a:ext cx="15591759" cy="8229600"/>
            <a:chOff x="0" y="0"/>
            <a:chExt cx="4106471" cy="2167467"/>
          </a:xfrm>
        </p:grpSpPr>
        <p:sp>
          <p:nvSpPr>
            <p:cNvPr id="4" name="Freeform 4"/>
            <p:cNvSpPr/>
            <p:nvPr/>
          </p:nvSpPr>
          <p:spPr>
            <a:xfrm>
              <a:off x="0" y="0"/>
              <a:ext cx="4106471" cy="2167467"/>
            </a:xfrm>
            <a:custGeom>
              <a:avLst/>
              <a:gdLst/>
              <a:ahLst/>
              <a:cxnLst/>
              <a:rect l="l" t="t" r="r" b="b"/>
              <a:pathLst>
                <a:path w="4106471" h="2167467">
                  <a:moveTo>
                    <a:pt x="12413" y="0"/>
                  </a:moveTo>
                  <a:lnTo>
                    <a:pt x="4094058" y="0"/>
                  </a:lnTo>
                  <a:cubicBezTo>
                    <a:pt x="4100914" y="0"/>
                    <a:pt x="4106471" y="5558"/>
                    <a:pt x="4106471" y="12413"/>
                  </a:cubicBezTo>
                  <a:lnTo>
                    <a:pt x="4106471" y="2155053"/>
                  </a:lnTo>
                  <a:cubicBezTo>
                    <a:pt x="4106471" y="2158346"/>
                    <a:pt x="4105164" y="2161503"/>
                    <a:pt x="4102836" y="2163831"/>
                  </a:cubicBezTo>
                  <a:cubicBezTo>
                    <a:pt x="4100507" y="2166159"/>
                    <a:pt x="4097350" y="2167467"/>
                    <a:pt x="4094058" y="2167467"/>
                  </a:cubicBezTo>
                  <a:lnTo>
                    <a:pt x="12413" y="2167467"/>
                  </a:lnTo>
                  <a:cubicBezTo>
                    <a:pt x="9121" y="2167467"/>
                    <a:pt x="5964" y="2166159"/>
                    <a:pt x="3636" y="2163831"/>
                  </a:cubicBezTo>
                  <a:cubicBezTo>
                    <a:pt x="1308" y="2161503"/>
                    <a:pt x="0" y="2158346"/>
                    <a:pt x="0" y="2155053"/>
                  </a:cubicBezTo>
                  <a:lnTo>
                    <a:pt x="0" y="12413"/>
                  </a:lnTo>
                  <a:cubicBezTo>
                    <a:pt x="0" y="9121"/>
                    <a:pt x="1308" y="5964"/>
                    <a:pt x="3636" y="3636"/>
                  </a:cubicBezTo>
                  <a:cubicBezTo>
                    <a:pt x="5964" y="1308"/>
                    <a:pt x="9121" y="0"/>
                    <a:pt x="12413" y="0"/>
                  </a:cubicBezTo>
                  <a:close/>
                </a:path>
              </a:pathLst>
            </a:custGeom>
            <a:solidFill>
              <a:srgbClr val="FFFFFF">
                <a:alpha val="97647"/>
              </a:srgbClr>
            </a:solidFill>
          </p:spPr>
          <p:txBody>
            <a:bodyPr/>
            <a:lstStyle/>
            <a:p>
              <a:endParaRPr lang="en-US"/>
            </a:p>
          </p:txBody>
        </p:sp>
        <p:sp>
          <p:nvSpPr>
            <p:cNvPr id="5" name="TextBox 5"/>
            <p:cNvSpPr txBox="1"/>
            <p:nvPr/>
          </p:nvSpPr>
          <p:spPr>
            <a:xfrm>
              <a:off x="0" y="-19050"/>
              <a:ext cx="4106471" cy="2186517"/>
            </a:xfrm>
            <a:prstGeom prst="rect">
              <a:avLst/>
            </a:prstGeom>
          </p:spPr>
          <p:txBody>
            <a:bodyPr lIns="50800" tIns="50800" rIns="50800" bIns="50800" rtlCol="0" anchor="ctr"/>
            <a:lstStyle/>
            <a:p>
              <a:pPr algn="ctr">
                <a:lnSpc>
                  <a:spcPts val="2859"/>
                </a:lnSpc>
              </a:pPr>
              <a:endParaRPr dirty="0"/>
            </a:p>
          </p:txBody>
        </p:sp>
      </p:grpSp>
      <p:grpSp>
        <p:nvGrpSpPr>
          <p:cNvPr id="6" name="Group 6"/>
          <p:cNvGrpSpPr/>
          <p:nvPr/>
        </p:nvGrpSpPr>
        <p:grpSpPr>
          <a:xfrm>
            <a:off x="3398765" y="2478314"/>
            <a:ext cx="3086100" cy="4784036"/>
            <a:chOff x="0" y="0"/>
            <a:chExt cx="812800" cy="1259993"/>
          </a:xfrm>
        </p:grpSpPr>
        <p:sp>
          <p:nvSpPr>
            <p:cNvPr id="7" name="Freeform 7"/>
            <p:cNvSpPr/>
            <p:nvPr/>
          </p:nvSpPr>
          <p:spPr>
            <a:xfrm>
              <a:off x="0" y="0"/>
              <a:ext cx="812800" cy="1259993"/>
            </a:xfrm>
            <a:custGeom>
              <a:avLst/>
              <a:gdLst/>
              <a:ahLst/>
              <a:cxnLst/>
              <a:rect l="l" t="t" r="r" b="b"/>
              <a:pathLst>
                <a:path w="812800" h="1259993">
                  <a:moveTo>
                    <a:pt x="50173" y="0"/>
                  </a:moveTo>
                  <a:lnTo>
                    <a:pt x="762627" y="0"/>
                  </a:lnTo>
                  <a:cubicBezTo>
                    <a:pt x="775934" y="0"/>
                    <a:pt x="788695" y="5286"/>
                    <a:pt x="798105" y="14695"/>
                  </a:cubicBezTo>
                  <a:cubicBezTo>
                    <a:pt x="807514" y="24105"/>
                    <a:pt x="812800" y="36866"/>
                    <a:pt x="812800" y="50173"/>
                  </a:cubicBezTo>
                  <a:lnTo>
                    <a:pt x="812800" y="1209820"/>
                  </a:lnTo>
                  <a:cubicBezTo>
                    <a:pt x="812800" y="1223127"/>
                    <a:pt x="807514" y="1235889"/>
                    <a:pt x="798105" y="1245298"/>
                  </a:cubicBezTo>
                  <a:cubicBezTo>
                    <a:pt x="788695" y="1254707"/>
                    <a:pt x="775934" y="1259993"/>
                    <a:pt x="762627" y="1259993"/>
                  </a:cubicBezTo>
                  <a:lnTo>
                    <a:pt x="50173" y="1259993"/>
                  </a:lnTo>
                  <a:cubicBezTo>
                    <a:pt x="36866" y="1259993"/>
                    <a:pt x="24105" y="1254707"/>
                    <a:pt x="14695" y="1245298"/>
                  </a:cubicBezTo>
                  <a:cubicBezTo>
                    <a:pt x="5286" y="1235889"/>
                    <a:pt x="0" y="1223127"/>
                    <a:pt x="0" y="1209820"/>
                  </a:cubicBezTo>
                  <a:lnTo>
                    <a:pt x="0" y="50173"/>
                  </a:lnTo>
                  <a:cubicBezTo>
                    <a:pt x="0" y="36866"/>
                    <a:pt x="5286" y="24105"/>
                    <a:pt x="14695" y="14695"/>
                  </a:cubicBezTo>
                  <a:cubicBezTo>
                    <a:pt x="24105" y="5286"/>
                    <a:pt x="36866" y="0"/>
                    <a:pt x="50173" y="0"/>
                  </a:cubicBezTo>
                  <a:close/>
                </a:path>
              </a:pathLst>
            </a:custGeom>
            <a:solidFill>
              <a:srgbClr val="000000">
                <a:alpha val="0"/>
              </a:srgbClr>
            </a:solidFill>
            <a:ln w="57150" cap="sq">
              <a:solidFill>
                <a:srgbClr val="000000"/>
              </a:solidFill>
              <a:prstDash val="solid"/>
              <a:miter/>
            </a:ln>
          </p:spPr>
          <p:txBody>
            <a:bodyPr/>
            <a:lstStyle/>
            <a:p>
              <a:endParaRPr lang="en-US"/>
            </a:p>
          </p:txBody>
        </p:sp>
        <p:sp>
          <p:nvSpPr>
            <p:cNvPr id="8" name="TextBox 8"/>
            <p:cNvSpPr txBox="1"/>
            <p:nvPr/>
          </p:nvSpPr>
          <p:spPr>
            <a:xfrm>
              <a:off x="0" y="-19050"/>
              <a:ext cx="812800" cy="1279043"/>
            </a:xfrm>
            <a:prstGeom prst="rect">
              <a:avLst/>
            </a:prstGeom>
          </p:spPr>
          <p:txBody>
            <a:bodyPr lIns="50800" tIns="50800" rIns="50800" bIns="50800" rtlCol="0" anchor="ctr"/>
            <a:lstStyle/>
            <a:p>
              <a:pPr algn="ctr">
                <a:lnSpc>
                  <a:spcPts val="2859"/>
                </a:lnSpc>
              </a:pPr>
              <a:endParaRPr dirty="0"/>
            </a:p>
          </p:txBody>
        </p:sp>
      </p:grpSp>
      <p:grpSp>
        <p:nvGrpSpPr>
          <p:cNvPr id="9" name="Group 9"/>
          <p:cNvGrpSpPr/>
          <p:nvPr/>
        </p:nvGrpSpPr>
        <p:grpSpPr>
          <a:xfrm>
            <a:off x="3398765" y="2517752"/>
            <a:ext cx="3086100" cy="507624"/>
            <a:chOff x="0" y="0"/>
            <a:chExt cx="812800" cy="133695"/>
          </a:xfrm>
        </p:grpSpPr>
        <p:sp>
          <p:nvSpPr>
            <p:cNvPr id="10" name="Freeform 10"/>
            <p:cNvSpPr/>
            <p:nvPr/>
          </p:nvSpPr>
          <p:spPr>
            <a:xfrm>
              <a:off x="0" y="0"/>
              <a:ext cx="812800" cy="133695"/>
            </a:xfrm>
            <a:custGeom>
              <a:avLst/>
              <a:gdLst/>
              <a:ahLst/>
              <a:cxnLst/>
              <a:rect l="l" t="t" r="r" b="b"/>
              <a:pathLst>
                <a:path w="812800" h="133695">
                  <a:moveTo>
                    <a:pt x="0" y="0"/>
                  </a:moveTo>
                  <a:lnTo>
                    <a:pt x="812800" y="0"/>
                  </a:lnTo>
                  <a:lnTo>
                    <a:pt x="812800" y="133695"/>
                  </a:lnTo>
                  <a:lnTo>
                    <a:pt x="0" y="133695"/>
                  </a:lnTo>
                  <a:close/>
                </a:path>
              </a:pathLst>
            </a:custGeom>
            <a:solidFill>
              <a:srgbClr val="000000"/>
            </a:solidFill>
          </p:spPr>
          <p:txBody>
            <a:bodyPr/>
            <a:lstStyle/>
            <a:p>
              <a:endParaRPr lang="en-US"/>
            </a:p>
          </p:txBody>
        </p:sp>
        <p:sp>
          <p:nvSpPr>
            <p:cNvPr id="11" name="TextBox 11"/>
            <p:cNvSpPr txBox="1"/>
            <p:nvPr/>
          </p:nvSpPr>
          <p:spPr>
            <a:xfrm>
              <a:off x="0" y="-19050"/>
              <a:ext cx="812800" cy="152745"/>
            </a:xfrm>
            <a:prstGeom prst="rect">
              <a:avLst/>
            </a:prstGeom>
          </p:spPr>
          <p:txBody>
            <a:bodyPr lIns="50800" tIns="50800" rIns="50800" bIns="50800" rtlCol="0" anchor="ctr"/>
            <a:lstStyle/>
            <a:p>
              <a:pPr algn="ctr">
                <a:lnSpc>
                  <a:spcPts val="2859"/>
                </a:lnSpc>
              </a:pPr>
              <a:r>
                <a:rPr lang="en-US" sz="2199" dirty="0">
                  <a:solidFill>
                    <a:srgbClr val="FFFFFF"/>
                  </a:solidFill>
                  <a:latin typeface="Montserrat Classic"/>
                  <a:ea typeface="Montserrat Classic"/>
                  <a:cs typeface="Montserrat Classic"/>
                  <a:sym typeface="Montserrat Classic"/>
                </a:rPr>
                <a:t>Investigation</a:t>
              </a:r>
            </a:p>
          </p:txBody>
        </p:sp>
      </p:grpSp>
      <p:grpSp>
        <p:nvGrpSpPr>
          <p:cNvPr id="12" name="Group 12"/>
          <p:cNvGrpSpPr/>
          <p:nvPr/>
        </p:nvGrpSpPr>
        <p:grpSpPr>
          <a:xfrm>
            <a:off x="7015754" y="2497077"/>
            <a:ext cx="3086100" cy="4784036"/>
            <a:chOff x="0" y="0"/>
            <a:chExt cx="812800" cy="1259993"/>
          </a:xfrm>
        </p:grpSpPr>
        <p:sp>
          <p:nvSpPr>
            <p:cNvPr id="13" name="Freeform 13"/>
            <p:cNvSpPr/>
            <p:nvPr/>
          </p:nvSpPr>
          <p:spPr>
            <a:xfrm>
              <a:off x="0" y="0"/>
              <a:ext cx="812800" cy="1259993"/>
            </a:xfrm>
            <a:custGeom>
              <a:avLst/>
              <a:gdLst/>
              <a:ahLst/>
              <a:cxnLst/>
              <a:rect l="l" t="t" r="r" b="b"/>
              <a:pathLst>
                <a:path w="812800" h="1259993">
                  <a:moveTo>
                    <a:pt x="50173" y="0"/>
                  </a:moveTo>
                  <a:lnTo>
                    <a:pt x="762627" y="0"/>
                  </a:lnTo>
                  <a:cubicBezTo>
                    <a:pt x="775934" y="0"/>
                    <a:pt x="788695" y="5286"/>
                    <a:pt x="798105" y="14695"/>
                  </a:cubicBezTo>
                  <a:cubicBezTo>
                    <a:pt x="807514" y="24105"/>
                    <a:pt x="812800" y="36866"/>
                    <a:pt x="812800" y="50173"/>
                  </a:cubicBezTo>
                  <a:lnTo>
                    <a:pt x="812800" y="1209820"/>
                  </a:lnTo>
                  <a:cubicBezTo>
                    <a:pt x="812800" y="1223127"/>
                    <a:pt x="807514" y="1235889"/>
                    <a:pt x="798105" y="1245298"/>
                  </a:cubicBezTo>
                  <a:cubicBezTo>
                    <a:pt x="788695" y="1254707"/>
                    <a:pt x="775934" y="1259993"/>
                    <a:pt x="762627" y="1259993"/>
                  </a:cubicBezTo>
                  <a:lnTo>
                    <a:pt x="50173" y="1259993"/>
                  </a:lnTo>
                  <a:cubicBezTo>
                    <a:pt x="36866" y="1259993"/>
                    <a:pt x="24105" y="1254707"/>
                    <a:pt x="14695" y="1245298"/>
                  </a:cubicBezTo>
                  <a:cubicBezTo>
                    <a:pt x="5286" y="1235889"/>
                    <a:pt x="0" y="1223127"/>
                    <a:pt x="0" y="1209820"/>
                  </a:cubicBezTo>
                  <a:lnTo>
                    <a:pt x="0" y="50173"/>
                  </a:lnTo>
                  <a:cubicBezTo>
                    <a:pt x="0" y="36866"/>
                    <a:pt x="5286" y="24105"/>
                    <a:pt x="14695" y="14695"/>
                  </a:cubicBezTo>
                  <a:cubicBezTo>
                    <a:pt x="24105" y="5286"/>
                    <a:pt x="36866" y="0"/>
                    <a:pt x="50173" y="0"/>
                  </a:cubicBezTo>
                  <a:close/>
                </a:path>
              </a:pathLst>
            </a:custGeom>
            <a:solidFill>
              <a:srgbClr val="000000">
                <a:alpha val="0"/>
              </a:srgbClr>
            </a:solidFill>
            <a:ln w="57150" cap="sq">
              <a:solidFill>
                <a:srgbClr val="000000"/>
              </a:solidFill>
              <a:prstDash val="solid"/>
              <a:miter/>
            </a:ln>
          </p:spPr>
          <p:txBody>
            <a:bodyPr/>
            <a:lstStyle/>
            <a:p>
              <a:endParaRPr lang="en-US"/>
            </a:p>
          </p:txBody>
        </p:sp>
        <p:sp>
          <p:nvSpPr>
            <p:cNvPr id="14" name="TextBox 14"/>
            <p:cNvSpPr txBox="1"/>
            <p:nvPr/>
          </p:nvSpPr>
          <p:spPr>
            <a:xfrm>
              <a:off x="0" y="-19050"/>
              <a:ext cx="812800" cy="1279043"/>
            </a:xfrm>
            <a:prstGeom prst="rect">
              <a:avLst/>
            </a:prstGeom>
          </p:spPr>
          <p:txBody>
            <a:bodyPr lIns="50800" tIns="50800" rIns="50800" bIns="50800" rtlCol="0" anchor="ctr"/>
            <a:lstStyle/>
            <a:p>
              <a:pPr algn="ctr">
                <a:lnSpc>
                  <a:spcPts val="2859"/>
                </a:lnSpc>
              </a:pPr>
              <a:endParaRPr dirty="0"/>
            </a:p>
          </p:txBody>
        </p:sp>
      </p:grpSp>
      <p:grpSp>
        <p:nvGrpSpPr>
          <p:cNvPr id="15" name="Group 15"/>
          <p:cNvGrpSpPr/>
          <p:nvPr/>
        </p:nvGrpSpPr>
        <p:grpSpPr>
          <a:xfrm>
            <a:off x="7015754" y="2478314"/>
            <a:ext cx="3086100" cy="856259"/>
            <a:chOff x="0" y="0"/>
            <a:chExt cx="812800" cy="225517"/>
          </a:xfrm>
        </p:grpSpPr>
        <p:sp>
          <p:nvSpPr>
            <p:cNvPr id="16" name="Freeform 16"/>
            <p:cNvSpPr/>
            <p:nvPr/>
          </p:nvSpPr>
          <p:spPr>
            <a:xfrm>
              <a:off x="0" y="0"/>
              <a:ext cx="812800" cy="225517"/>
            </a:xfrm>
            <a:custGeom>
              <a:avLst/>
              <a:gdLst/>
              <a:ahLst/>
              <a:cxnLst/>
              <a:rect l="l" t="t" r="r" b="b"/>
              <a:pathLst>
                <a:path w="812800" h="225517">
                  <a:moveTo>
                    <a:pt x="0" y="0"/>
                  </a:moveTo>
                  <a:lnTo>
                    <a:pt x="812800" y="0"/>
                  </a:lnTo>
                  <a:lnTo>
                    <a:pt x="812800" y="225517"/>
                  </a:lnTo>
                  <a:lnTo>
                    <a:pt x="0" y="225517"/>
                  </a:lnTo>
                  <a:close/>
                </a:path>
              </a:pathLst>
            </a:custGeom>
            <a:solidFill>
              <a:srgbClr val="000000"/>
            </a:solidFill>
          </p:spPr>
          <p:txBody>
            <a:bodyPr/>
            <a:lstStyle/>
            <a:p>
              <a:endParaRPr lang="en-US"/>
            </a:p>
          </p:txBody>
        </p:sp>
        <p:sp>
          <p:nvSpPr>
            <p:cNvPr id="17" name="TextBox 17"/>
            <p:cNvSpPr txBox="1"/>
            <p:nvPr/>
          </p:nvSpPr>
          <p:spPr>
            <a:xfrm>
              <a:off x="0" y="-19050"/>
              <a:ext cx="812800" cy="244567"/>
            </a:xfrm>
            <a:prstGeom prst="rect">
              <a:avLst/>
            </a:prstGeom>
          </p:spPr>
          <p:txBody>
            <a:bodyPr lIns="50800" tIns="50800" rIns="50800" bIns="50800" rtlCol="0" anchor="ctr"/>
            <a:lstStyle/>
            <a:p>
              <a:pPr algn="ctr">
                <a:lnSpc>
                  <a:spcPts val="2859"/>
                </a:lnSpc>
              </a:pPr>
              <a:r>
                <a:rPr lang="en-US" sz="2199" dirty="0">
                  <a:solidFill>
                    <a:srgbClr val="FFFFFF"/>
                  </a:solidFill>
                  <a:latin typeface="Montserrat Classic"/>
                  <a:ea typeface="Montserrat Classic"/>
                  <a:cs typeface="Montserrat Classic"/>
                  <a:sym typeface="Montserrat Classic"/>
                </a:rPr>
                <a:t>Intersectional Oppression</a:t>
              </a:r>
            </a:p>
          </p:txBody>
        </p:sp>
      </p:grpSp>
      <p:grpSp>
        <p:nvGrpSpPr>
          <p:cNvPr id="18" name="Group 18"/>
          <p:cNvGrpSpPr/>
          <p:nvPr/>
        </p:nvGrpSpPr>
        <p:grpSpPr>
          <a:xfrm>
            <a:off x="10846412" y="2478314"/>
            <a:ext cx="3086100" cy="4784036"/>
            <a:chOff x="0" y="0"/>
            <a:chExt cx="812800" cy="1259993"/>
          </a:xfrm>
        </p:grpSpPr>
        <p:sp>
          <p:nvSpPr>
            <p:cNvPr id="19" name="Freeform 19"/>
            <p:cNvSpPr/>
            <p:nvPr/>
          </p:nvSpPr>
          <p:spPr>
            <a:xfrm>
              <a:off x="0" y="0"/>
              <a:ext cx="812800" cy="1259993"/>
            </a:xfrm>
            <a:custGeom>
              <a:avLst/>
              <a:gdLst/>
              <a:ahLst/>
              <a:cxnLst/>
              <a:rect l="l" t="t" r="r" b="b"/>
              <a:pathLst>
                <a:path w="812800" h="1259993">
                  <a:moveTo>
                    <a:pt x="50173" y="0"/>
                  </a:moveTo>
                  <a:lnTo>
                    <a:pt x="762627" y="0"/>
                  </a:lnTo>
                  <a:cubicBezTo>
                    <a:pt x="775934" y="0"/>
                    <a:pt x="788695" y="5286"/>
                    <a:pt x="798105" y="14695"/>
                  </a:cubicBezTo>
                  <a:cubicBezTo>
                    <a:pt x="807514" y="24105"/>
                    <a:pt x="812800" y="36866"/>
                    <a:pt x="812800" y="50173"/>
                  </a:cubicBezTo>
                  <a:lnTo>
                    <a:pt x="812800" y="1209820"/>
                  </a:lnTo>
                  <a:cubicBezTo>
                    <a:pt x="812800" y="1223127"/>
                    <a:pt x="807514" y="1235889"/>
                    <a:pt x="798105" y="1245298"/>
                  </a:cubicBezTo>
                  <a:cubicBezTo>
                    <a:pt x="788695" y="1254707"/>
                    <a:pt x="775934" y="1259993"/>
                    <a:pt x="762627" y="1259993"/>
                  </a:cubicBezTo>
                  <a:lnTo>
                    <a:pt x="50173" y="1259993"/>
                  </a:lnTo>
                  <a:cubicBezTo>
                    <a:pt x="36866" y="1259993"/>
                    <a:pt x="24105" y="1254707"/>
                    <a:pt x="14695" y="1245298"/>
                  </a:cubicBezTo>
                  <a:cubicBezTo>
                    <a:pt x="5286" y="1235889"/>
                    <a:pt x="0" y="1223127"/>
                    <a:pt x="0" y="1209820"/>
                  </a:cubicBezTo>
                  <a:lnTo>
                    <a:pt x="0" y="50173"/>
                  </a:lnTo>
                  <a:cubicBezTo>
                    <a:pt x="0" y="36866"/>
                    <a:pt x="5286" y="24105"/>
                    <a:pt x="14695" y="14695"/>
                  </a:cubicBezTo>
                  <a:cubicBezTo>
                    <a:pt x="24105" y="5286"/>
                    <a:pt x="36866" y="0"/>
                    <a:pt x="50173" y="0"/>
                  </a:cubicBezTo>
                  <a:close/>
                </a:path>
              </a:pathLst>
            </a:custGeom>
            <a:solidFill>
              <a:srgbClr val="000000">
                <a:alpha val="0"/>
              </a:srgbClr>
            </a:solidFill>
            <a:ln w="57150" cap="sq">
              <a:solidFill>
                <a:srgbClr val="000000"/>
              </a:solidFill>
              <a:prstDash val="solid"/>
              <a:miter/>
            </a:ln>
          </p:spPr>
          <p:txBody>
            <a:bodyPr/>
            <a:lstStyle/>
            <a:p>
              <a:endParaRPr lang="en-US"/>
            </a:p>
          </p:txBody>
        </p:sp>
        <p:sp>
          <p:nvSpPr>
            <p:cNvPr id="20" name="TextBox 20"/>
            <p:cNvSpPr txBox="1"/>
            <p:nvPr/>
          </p:nvSpPr>
          <p:spPr>
            <a:xfrm>
              <a:off x="0" y="-19050"/>
              <a:ext cx="812800" cy="1279043"/>
            </a:xfrm>
            <a:prstGeom prst="rect">
              <a:avLst/>
            </a:prstGeom>
          </p:spPr>
          <p:txBody>
            <a:bodyPr lIns="50800" tIns="50800" rIns="50800" bIns="50800" rtlCol="0" anchor="ctr"/>
            <a:lstStyle/>
            <a:p>
              <a:pPr algn="ctr">
                <a:lnSpc>
                  <a:spcPts val="2859"/>
                </a:lnSpc>
              </a:pPr>
              <a:endParaRPr dirty="0"/>
            </a:p>
          </p:txBody>
        </p:sp>
      </p:grpSp>
      <p:grpSp>
        <p:nvGrpSpPr>
          <p:cNvPr id="21" name="Group 21"/>
          <p:cNvGrpSpPr/>
          <p:nvPr/>
        </p:nvGrpSpPr>
        <p:grpSpPr>
          <a:xfrm>
            <a:off x="10846412" y="2517752"/>
            <a:ext cx="3086100" cy="856259"/>
            <a:chOff x="0" y="0"/>
            <a:chExt cx="812800" cy="225517"/>
          </a:xfrm>
        </p:grpSpPr>
        <p:sp>
          <p:nvSpPr>
            <p:cNvPr id="22" name="Freeform 22"/>
            <p:cNvSpPr/>
            <p:nvPr/>
          </p:nvSpPr>
          <p:spPr>
            <a:xfrm>
              <a:off x="0" y="0"/>
              <a:ext cx="812800" cy="225517"/>
            </a:xfrm>
            <a:custGeom>
              <a:avLst/>
              <a:gdLst/>
              <a:ahLst/>
              <a:cxnLst/>
              <a:rect l="l" t="t" r="r" b="b"/>
              <a:pathLst>
                <a:path w="812800" h="225517">
                  <a:moveTo>
                    <a:pt x="0" y="0"/>
                  </a:moveTo>
                  <a:lnTo>
                    <a:pt x="812800" y="0"/>
                  </a:lnTo>
                  <a:lnTo>
                    <a:pt x="812800" y="225517"/>
                  </a:lnTo>
                  <a:lnTo>
                    <a:pt x="0" y="225517"/>
                  </a:lnTo>
                  <a:close/>
                </a:path>
              </a:pathLst>
            </a:custGeom>
            <a:solidFill>
              <a:srgbClr val="000000"/>
            </a:solidFill>
          </p:spPr>
          <p:txBody>
            <a:bodyPr/>
            <a:lstStyle/>
            <a:p>
              <a:endParaRPr lang="en-US"/>
            </a:p>
          </p:txBody>
        </p:sp>
        <p:sp>
          <p:nvSpPr>
            <p:cNvPr id="23" name="TextBox 23"/>
            <p:cNvSpPr txBox="1"/>
            <p:nvPr/>
          </p:nvSpPr>
          <p:spPr>
            <a:xfrm>
              <a:off x="0" y="-19050"/>
              <a:ext cx="812800" cy="244567"/>
            </a:xfrm>
            <a:prstGeom prst="rect">
              <a:avLst/>
            </a:prstGeom>
          </p:spPr>
          <p:txBody>
            <a:bodyPr lIns="50800" tIns="50800" rIns="50800" bIns="50800" rtlCol="0" anchor="ctr"/>
            <a:lstStyle/>
            <a:p>
              <a:pPr algn="ctr">
                <a:lnSpc>
                  <a:spcPts val="2859"/>
                </a:lnSpc>
              </a:pPr>
              <a:r>
                <a:rPr lang="en-US" sz="2199" dirty="0">
                  <a:solidFill>
                    <a:srgbClr val="FFFFFF"/>
                  </a:solidFill>
                  <a:latin typeface="Montserrat Classic"/>
                  <a:ea typeface="Montserrat Classic"/>
                  <a:cs typeface="Montserrat Classic"/>
                  <a:sym typeface="Montserrat Classic"/>
                </a:rPr>
                <a:t>Historically Underfunded</a:t>
              </a:r>
            </a:p>
          </p:txBody>
        </p:sp>
      </p:grpSp>
      <p:sp>
        <p:nvSpPr>
          <p:cNvPr id="24" name="Freeform 24"/>
          <p:cNvSpPr/>
          <p:nvPr/>
        </p:nvSpPr>
        <p:spPr>
          <a:xfrm>
            <a:off x="4519613" y="7757076"/>
            <a:ext cx="9340332" cy="2817290"/>
          </a:xfrm>
          <a:custGeom>
            <a:avLst/>
            <a:gdLst/>
            <a:ahLst/>
            <a:cxnLst/>
            <a:rect l="l" t="t" r="r" b="b"/>
            <a:pathLst>
              <a:path w="9340332" h="2817290">
                <a:moveTo>
                  <a:pt x="0" y="0"/>
                </a:moveTo>
                <a:lnTo>
                  <a:pt x="9340332" y="0"/>
                </a:lnTo>
                <a:lnTo>
                  <a:pt x="9340332" y="2817290"/>
                </a:lnTo>
                <a:lnTo>
                  <a:pt x="0" y="2817290"/>
                </a:lnTo>
                <a:lnTo>
                  <a:pt x="0" y="0"/>
                </a:lnTo>
                <a:close/>
              </a:path>
            </a:pathLst>
          </a:custGeom>
          <a:blipFill>
            <a:blip r:embed="rId4"/>
            <a:stretch>
              <a:fillRect t="-846" b="-11046"/>
            </a:stretch>
          </a:blipFill>
        </p:spPr>
        <p:txBody>
          <a:bodyPr/>
          <a:lstStyle/>
          <a:p>
            <a:endParaRPr lang="en-US"/>
          </a:p>
        </p:txBody>
      </p:sp>
      <p:sp>
        <p:nvSpPr>
          <p:cNvPr id="25" name="TextBox 25"/>
          <p:cNvSpPr txBox="1"/>
          <p:nvPr/>
        </p:nvSpPr>
        <p:spPr>
          <a:xfrm>
            <a:off x="1026652" y="1205673"/>
            <a:ext cx="15920371" cy="815441"/>
          </a:xfrm>
          <a:prstGeom prst="rect">
            <a:avLst/>
          </a:prstGeom>
        </p:spPr>
        <p:txBody>
          <a:bodyPr lIns="0" tIns="0" rIns="0" bIns="0" rtlCol="0" anchor="t">
            <a:spAutoFit/>
          </a:bodyPr>
          <a:lstStyle/>
          <a:p>
            <a:pPr marL="0" lvl="0" indent="0" algn="ctr">
              <a:lnSpc>
                <a:spcPts val="6548"/>
              </a:lnSpc>
              <a:spcBef>
                <a:spcPct val="0"/>
              </a:spcBef>
            </a:pPr>
            <a:r>
              <a:rPr lang="en-US" sz="4745" spc="37" dirty="0">
                <a:solidFill>
                  <a:srgbClr val="010101"/>
                </a:solidFill>
                <a:latin typeface="Archivo Black"/>
                <a:ea typeface="Archivo Black"/>
                <a:cs typeface="Archivo Black"/>
                <a:sym typeface="Archivo Black"/>
              </a:rPr>
              <a:t>LABOR TRAFFICKING</a:t>
            </a:r>
          </a:p>
        </p:txBody>
      </p:sp>
      <p:sp>
        <p:nvSpPr>
          <p:cNvPr id="26" name="TextBox 26"/>
          <p:cNvSpPr txBox="1"/>
          <p:nvPr/>
        </p:nvSpPr>
        <p:spPr>
          <a:xfrm>
            <a:off x="3580764" y="3958908"/>
            <a:ext cx="2722103" cy="1865639"/>
          </a:xfrm>
          <a:prstGeom prst="rect">
            <a:avLst/>
          </a:prstGeom>
        </p:spPr>
        <p:txBody>
          <a:bodyPr lIns="0" tIns="0" rIns="0" bIns="0" rtlCol="0" anchor="t">
            <a:spAutoFit/>
          </a:bodyPr>
          <a:lstStyle/>
          <a:p>
            <a:pPr algn="ctr">
              <a:lnSpc>
                <a:spcPts val="2084"/>
              </a:lnSpc>
            </a:pPr>
            <a:r>
              <a:rPr lang="en-US" sz="1510" spc="148" dirty="0">
                <a:solidFill>
                  <a:srgbClr val="231F20"/>
                </a:solidFill>
                <a:latin typeface="Montserrat Light"/>
                <a:ea typeface="Montserrat Light"/>
                <a:cs typeface="Montserrat Light"/>
                <a:sym typeface="Montserrat Light"/>
              </a:rPr>
              <a:t>Often referred to as a civil issue and not investigated</a:t>
            </a:r>
          </a:p>
          <a:p>
            <a:pPr algn="ctr">
              <a:lnSpc>
                <a:spcPts val="2084"/>
              </a:lnSpc>
            </a:pPr>
            <a:endParaRPr lang="en-US" sz="1510" spc="148" dirty="0">
              <a:solidFill>
                <a:srgbClr val="231F20"/>
              </a:solidFill>
              <a:latin typeface="Montserrat Light"/>
              <a:ea typeface="Montserrat Light"/>
              <a:cs typeface="Montserrat Light"/>
              <a:sym typeface="Montserrat Light"/>
            </a:endParaRPr>
          </a:p>
          <a:p>
            <a:pPr marL="0" lvl="0" indent="0" algn="ctr">
              <a:lnSpc>
                <a:spcPts val="2084"/>
              </a:lnSpc>
              <a:spcBef>
                <a:spcPct val="0"/>
              </a:spcBef>
            </a:pPr>
            <a:r>
              <a:rPr lang="en-US" sz="1510" spc="148" dirty="0">
                <a:solidFill>
                  <a:srgbClr val="231F20"/>
                </a:solidFill>
                <a:latin typeface="Montserrat Light"/>
                <a:ea typeface="Montserrat Light"/>
                <a:cs typeface="Montserrat Light"/>
                <a:sym typeface="Montserrat Light"/>
              </a:rPr>
              <a:t>negative impacts on accessing system- based resources. </a:t>
            </a:r>
          </a:p>
        </p:txBody>
      </p:sp>
      <p:sp>
        <p:nvSpPr>
          <p:cNvPr id="27" name="TextBox 27"/>
          <p:cNvSpPr txBox="1"/>
          <p:nvPr/>
        </p:nvSpPr>
        <p:spPr>
          <a:xfrm>
            <a:off x="11028411" y="4249341"/>
            <a:ext cx="2722103" cy="1615827"/>
          </a:xfrm>
          <a:prstGeom prst="rect">
            <a:avLst/>
          </a:prstGeom>
        </p:spPr>
        <p:txBody>
          <a:bodyPr lIns="0" tIns="0" rIns="0" bIns="0" rtlCol="0" anchor="t">
            <a:spAutoFit/>
          </a:bodyPr>
          <a:lstStyle/>
          <a:p>
            <a:pPr algn="ctr">
              <a:lnSpc>
                <a:spcPts val="2084"/>
              </a:lnSpc>
            </a:pPr>
            <a:r>
              <a:rPr lang="en-US" sz="1510" spc="148" dirty="0">
                <a:solidFill>
                  <a:srgbClr val="231F20"/>
                </a:solidFill>
                <a:latin typeface="Montserrat Light"/>
                <a:ea typeface="Montserrat Light"/>
                <a:cs typeface="Montserrat Light"/>
                <a:sym typeface="Montserrat Light"/>
              </a:rPr>
              <a:t>Significantly less programs for labor trafficking. </a:t>
            </a:r>
          </a:p>
          <a:p>
            <a:pPr algn="ctr">
              <a:lnSpc>
                <a:spcPts val="2084"/>
              </a:lnSpc>
            </a:pPr>
            <a:endParaRPr lang="en-US" sz="1510" spc="148" dirty="0">
              <a:solidFill>
                <a:srgbClr val="231F20"/>
              </a:solidFill>
              <a:latin typeface="Montserrat Light"/>
              <a:ea typeface="Montserrat Light"/>
              <a:cs typeface="Montserrat Light"/>
              <a:sym typeface="Montserrat Light"/>
            </a:endParaRPr>
          </a:p>
          <a:p>
            <a:pPr marL="0" lvl="0" indent="0" algn="ctr">
              <a:lnSpc>
                <a:spcPts val="2084"/>
              </a:lnSpc>
              <a:spcBef>
                <a:spcPct val="0"/>
              </a:spcBef>
            </a:pPr>
            <a:r>
              <a:rPr lang="en-US" sz="1510" spc="148" dirty="0">
                <a:solidFill>
                  <a:srgbClr val="231F20"/>
                </a:solidFill>
                <a:latin typeface="Montserrat Light"/>
                <a:ea typeface="Montserrat Light"/>
                <a:cs typeface="Montserrat Light"/>
                <a:sym typeface="Montserrat Light"/>
              </a:rPr>
              <a:t>Even less for intersectional survivors</a:t>
            </a:r>
          </a:p>
        </p:txBody>
      </p:sp>
      <p:sp>
        <p:nvSpPr>
          <p:cNvPr id="28" name="TextBox 28"/>
          <p:cNvSpPr txBox="1"/>
          <p:nvPr/>
        </p:nvSpPr>
        <p:spPr>
          <a:xfrm>
            <a:off x="7197753" y="3606403"/>
            <a:ext cx="2722103" cy="2942857"/>
          </a:xfrm>
          <a:prstGeom prst="rect">
            <a:avLst/>
          </a:prstGeom>
        </p:spPr>
        <p:txBody>
          <a:bodyPr lIns="0" tIns="0" rIns="0" bIns="0" rtlCol="0" anchor="t">
            <a:spAutoFit/>
          </a:bodyPr>
          <a:lstStyle/>
          <a:p>
            <a:pPr algn="ctr">
              <a:lnSpc>
                <a:spcPts val="2084"/>
              </a:lnSpc>
            </a:pPr>
            <a:r>
              <a:rPr lang="en-US" sz="1510" spc="148" dirty="0">
                <a:solidFill>
                  <a:srgbClr val="231F20"/>
                </a:solidFill>
                <a:latin typeface="Montserrat Light"/>
                <a:ea typeface="Montserrat Light"/>
                <a:cs typeface="Montserrat Light"/>
                <a:sym typeface="Montserrat Light"/>
              </a:rPr>
              <a:t>When a labor trafficking survivor and</a:t>
            </a:r>
          </a:p>
          <a:p>
            <a:pPr algn="ctr">
              <a:lnSpc>
                <a:spcPts val="2084"/>
              </a:lnSpc>
            </a:pPr>
            <a:r>
              <a:rPr lang="en-US" sz="1510" spc="148" dirty="0">
                <a:solidFill>
                  <a:srgbClr val="231F20"/>
                </a:solidFill>
                <a:latin typeface="Montserrat Light"/>
                <a:ea typeface="Montserrat Light"/>
                <a:cs typeface="Montserrat Light"/>
                <a:sym typeface="Montserrat Light"/>
              </a:rPr>
              <a:t>queer</a:t>
            </a:r>
          </a:p>
          <a:p>
            <a:pPr algn="ctr">
              <a:lnSpc>
                <a:spcPts val="2084"/>
              </a:lnSpc>
            </a:pPr>
            <a:r>
              <a:rPr lang="en-US" sz="1510" spc="148" dirty="0">
                <a:solidFill>
                  <a:srgbClr val="231F20"/>
                </a:solidFill>
                <a:latin typeface="Montserrat Light"/>
                <a:ea typeface="Montserrat Light"/>
                <a:cs typeface="Montserrat Light"/>
                <a:sym typeface="Montserrat Light"/>
              </a:rPr>
              <a:t>transgender</a:t>
            </a:r>
          </a:p>
          <a:p>
            <a:pPr algn="ctr">
              <a:lnSpc>
                <a:spcPts val="2084"/>
              </a:lnSpc>
            </a:pPr>
            <a:r>
              <a:rPr lang="en-US" sz="1510" spc="148" dirty="0">
                <a:solidFill>
                  <a:srgbClr val="231F20"/>
                </a:solidFill>
                <a:latin typeface="Montserrat Light"/>
                <a:ea typeface="Montserrat Light"/>
                <a:cs typeface="Montserrat Light"/>
                <a:sym typeface="Montserrat Light"/>
              </a:rPr>
              <a:t>2SLGBTQIA+</a:t>
            </a:r>
          </a:p>
          <a:p>
            <a:pPr algn="ctr">
              <a:lnSpc>
                <a:spcPts val="2084"/>
              </a:lnSpc>
            </a:pPr>
            <a:r>
              <a:rPr lang="en-US" sz="1510" spc="148" dirty="0">
                <a:solidFill>
                  <a:srgbClr val="231F20"/>
                </a:solidFill>
                <a:latin typeface="Montserrat Light"/>
                <a:ea typeface="Montserrat Light"/>
                <a:cs typeface="Montserrat Light"/>
                <a:sym typeface="Montserrat Light"/>
              </a:rPr>
              <a:t>BIPOC</a:t>
            </a:r>
          </a:p>
          <a:p>
            <a:pPr algn="ctr">
              <a:lnSpc>
                <a:spcPts val="2084"/>
              </a:lnSpc>
            </a:pPr>
            <a:r>
              <a:rPr lang="en-US" sz="1510" spc="148" dirty="0">
                <a:solidFill>
                  <a:srgbClr val="231F20"/>
                </a:solidFill>
                <a:latin typeface="Montserrat Light"/>
                <a:ea typeface="Montserrat Light"/>
                <a:cs typeface="Montserrat Light"/>
                <a:sym typeface="Montserrat Light"/>
              </a:rPr>
              <a:t>Non-English Speaker</a:t>
            </a:r>
          </a:p>
          <a:p>
            <a:pPr algn="ctr">
              <a:lnSpc>
                <a:spcPts val="2084"/>
              </a:lnSpc>
            </a:pPr>
            <a:endParaRPr lang="en-US" sz="1510" spc="148" dirty="0">
              <a:solidFill>
                <a:srgbClr val="231F20"/>
              </a:solidFill>
              <a:latin typeface="Montserrat Light"/>
              <a:ea typeface="Montserrat Light"/>
              <a:cs typeface="Montserrat Light"/>
              <a:sym typeface="Montserrat Light"/>
            </a:endParaRPr>
          </a:p>
          <a:p>
            <a:pPr marL="0" lvl="0" indent="0" algn="ctr">
              <a:lnSpc>
                <a:spcPts val="2084"/>
              </a:lnSpc>
              <a:spcBef>
                <a:spcPct val="0"/>
              </a:spcBef>
            </a:pPr>
            <a:r>
              <a:rPr lang="en-US" sz="1510" spc="148" dirty="0">
                <a:solidFill>
                  <a:srgbClr val="231F20"/>
                </a:solidFill>
                <a:latin typeface="Montserrat Light"/>
                <a:ea typeface="Montserrat Light"/>
                <a:cs typeface="Montserrat Light"/>
                <a:sym typeface="Montserrat Light"/>
              </a:rPr>
              <a:t>the barriers to survival and service are even more amplified </a:t>
            </a:r>
          </a:p>
        </p:txBody>
      </p:sp>
    </p:spTree>
    <p:extLst>
      <p:ext uri="{BB962C8B-B14F-4D97-AF65-F5344CB8AC3E}">
        <p14:creationId xmlns:p14="http://schemas.microsoft.com/office/powerpoint/2010/main" val="710563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a:p>
        </p:txBody>
      </p:sp>
      <p:grpSp>
        <p:nvGrpSpPr>
          <p:cNvPr id="3" name="Group 3"/>
          <p:cNvGrpSpPr/>
          <p:nvPr/>
        </p:nvGrpSpPr>
        <p:grpSpPr>
          <a:xfrm>
            <a:off x="1357312" y="1028700"/>
            <a:ext cx="15591759" cy="8229600"/>
            <a:chOff x="0" y="0"/>
            <a:chExt cx="4106471" cy="2167467"/>
          </a:xfrm>
        </p:grpSpPr>
        <p:sp>
          <p:nvSpPr>
            <p:cNvPr id="4" name="Freeform 4"/>
            <p:cNvSpPr/>
            <p:nvPr/>
          </p:nvSpPr>
          <p:spPr>
            <a:xfrm>
              <a:off x="0" y="0"/>
              <a:ext cx="4106471" cy="2167467"/>
            </a:xfrm>
            <a:custGeom>
              <a:avLst/>
              <a:gdLst/>
              <a:ahLst/>
              <a:cxnLst/>
              <a:rect l="l" t="t" r="r" b="b"/>
              <a:pathLst>
                <a:path w="4106471" h="2167467">
                  <a:moveTo>
                    <a:pt x="12413" y="0"/>
                  </a:moveTo>
                  <a:lnTo>
                    <a:pt x="4094058" y="0"/>
                  </a:lnTo>
                  <a:cubicBezTo>
                    <a:pt x="4100914" y="0"/>
                    <a:pt x="4106471" y="5558"/>
                    <a:pt x="4106471" y="12413"/>
                  </a:cubicBezTo>
                  <a:lnTo>
                    <a:pt x="4106471" y="2155053"/>
                  </a:lnTo>
                  <a:cubicBezTo>
                    <a:pt x="4106471" y="2158346"/>
                    <a:pt x="4105164" y="2161503"/>
                    <a:pt x="4102836" y="2163831"/>
                  </a:cubicBezTo>
                  <a:cubicBezTo>
                    <a:pt x="4100507" y="2166159"/>
                    <a:pt x="4097350" y="2167467"/>
                    <a:pt x="4094058" y="2167467"/>
                  </a:cubicBezTo>
                  <a:lnTo>
                    <a:pt x="12413" y="2167467"/>
                  </a:lnTo>
                  <a:cubicBezTo>
                    <a:pt x="9121" y="2167467"/>
                    <a:pt x="5964" y="2166159"/>
                    <a:pt x="3636" y="2163831"/>
                  </a:cubicBezTo>
                  <a:cubicBezTo>
                    <a:pt x="1308" y="2161503"/>
                    <a:pt x="0" y="2158346"/>
                    <a:pt x="0" y="2155053"/>
                  </a:cubicBezTo>
                  <a:lnTo>
                    <a:pt x="0" y="12413"/>
                  </a:lnTo>
                  <a:cubicBezTo>
                    <a:pt x="0" y="9121"/>
                    <a:pt x="1308" y="5964"/>
                    <a:pt x="3636" y="3636"/>
                  </a:cubicBezTo>
                  <a:cubicBezTo>
                    <a:pt x="5964" y="1308"/>
                    <a:pt x="9121" y="0"/>
                    <a:pt x="12413" y="0"/>
                  </a:cubicBezTo>
                  <a:close/>
                </a:path>
              </a:pathLst>
            </a:custGeom>
            <a:solidFill>
              <a:srgbClr val="FFFFFF">
                <a:alpha val="97647"/>
              </a:srgbClr>
            </a:solidFill>
          </p:spPr>
          <p:txBody>
            <a:bodyPr/>
            <a:lstStyle/>
            <a:p>
              <a:endParaRPr lang="en-US"/>
            </a:p>
          </p:txBody>
        </p:sp>
        <p:sp>
          <p:nvSpPr>
            <p:cNvPr id="5" name="TextBox 5"/>
            <p:cNvSpPr txBox="1"/>
            <p:nvPr/>
          </p:nvSpPr>
          <p:spPr>
            <a:xfrm>
              <a:off x="0" y="-19050"/>
              <a:ext cx="4106471" cy="2186517"/>
            </a:xfrm>
            <a:prstGeom prst="rect">
              <a:avLst/>
            </a:prstGeom>
          </p:spPr>
          <p:txBody>
            <a:bodyPr lIns="50800" tIns="50800" rIns="50800" bIns="50800" rtlCol="0" anchor="ctr"/>
            <a:lstStyle/>
            <a:p>
              <a:pPr algn="ctr">
                <a:lnSpc>
                  <a:spcPts val="2859"/>
                </a:lnSpc>
              </a:pPr>
              <a:endParaRPr dirty="0"/>
            </a:p>
          </p:txBody>
        </p:sp>
      </p:grpSp>
      <p:grpSp>
        <p:nvGrpSpPr>
          <p:cNvPr id="6" name="Group 6"/>
          <p:cNvGrpSpPr/>
          <p:nvPr/>
        </p:nvGrpSpPr>
        <p:grpSpPr>
          <a:xfrm>
            <a:off x="1862137" y="2537310"/>
            <a:ext cx="4051942" cy="5239324"/>
            <a:chOff x="0" y="0"/>
            <a:chExt cx="1067178" cy="1379904"/>
          </a:xfrm>
        </p:grpSpPr>
        <p:sp>
          <p:nvSpPr>
            <p:cNvPr id="7" name="Freeform 7"/>
            <p:cNvSpPr/>
            <p:nvPr/>
          </p:nvSpPr>
          <p:spPr>
            <a:xfrm>
              <a:off x="0" y="0"/>
              <a:ext cx="1067178" cy="1379904"/>
            </a:xfrm>
            <a:custGeom>
              <a:avLst/>
              <a:gdLst/>
              <a:ahLst/>
              <a:cxnLst/>
              <a:rect l="l" t="t" r="r" b="b"/>
              <a:pathLst>
                <a:path w="1067178" h="1379904">
                  <a:moveTo>
                    <a:pt x="38213" y="0"/>
                  </a:moveTo>
                  <a:lnTo>
                    <a:pt x="1028965" y="0"/>
                  </a:lnTo>
                  <a:cubicBezTo>
                    <a:pt x="1050069" y="0"/>
                    <a:pt x="1067178" y="17109"/>
                    <a:pt x="1067178" y="38213"/>
                  </a:cubicBezTo>
                  <a:lnTo>
                    <a:pt x="1067178" y="1341691"/>
                  </a:lnTo>
                  <a:cubicBezTo>
                    <a:pt x="1067178" y="1362795"/>
                    <a:pt x="1050069" y="1379904"/>
                    <a:pt x="1028965" y="1379904"/>
                  </a:cubicBezTo>
                  <a:lnTo>
                    <a:pt x="38213" y="1379904"/>
                  </a:lnTo>
                  <a:cubicBezTo>
                    <a:pt x="17109" y="1379904"/>
                    <a:pt x="0" y="1362795"/>
                    <a:pt x="0" y="1341691"/>
                  </a:cubicBezTo>
                  <a:lnTo>
                    <a:pt x="0" y="38213"/>
                  </a:lnTo>
                  <a:cubicBezTo>
                    <a:pt x="0" y="17109"/>
                    <a:pt x="17109" y="0"/>
                    <a:pt x="38213" y="0"/>
                  </a:cubicBezTo>
                  <a:close/>
                </a:path>
              </a:pathLst>
            </a:custGeom>
            <a:solidFill>
              <a:srgbClr val="000000">
                <a:alpha val="0"/>
              </a:srgbClr>
            </a:solidFill>
            <a:ln w="57150" cap="sq">
              <a:solidFill>
                <a:srgbClr val="000000"/>
              </a:solidFill>
              <a:prstDash val="solid"/>
              <a:miter/>
            </a:ln>
          </p:spPr>
          <p:txBody>
            <a:bodyPr/>
            <a:lstStyle/>
            <a:p>
              <a:endParaRPr lang="en-US"/>
            </a:p>
          </p:txBody>
        </p:sp>
        <p:sp>
          <p:nvSpPr>
            <p:cNvPr id="8" name="TextBox 8"/>
            <p:cNvSpPr txBox="1"/>
            <p:nvPr/>
          </p:nvSpPr>
          <p:spPr>
            <a:xfrm>
              <a:off x="0" y="-19050"/>
              <a:ext cx="1067178" cy="1398954"/>
            </a:xfrm>
            <a:prstGeom prst="rect">
              <a:avLst/>
            </a:prstGeom>
          </p:spPr>
          <p:txBody>
            <a:bodyPr lIns="50800" tIns="50800" rIns="50800" bIns="50800" rtlCol="0" anchor="ctr"/>
            <a:lstStyle/>
            <a:p>
              <a:pPr algn="ctr">
                <a:lnSpc>
                  <a:spcPts val="2859"/>
                </a:lnSpc>
              </a:pPr>
              <a:endParaRPr dirty="0"/>
            </a:p>
          </p:txBody>
        </p:sp>
      </p:grpSp>
      <p:grpSp>
        <p:nvGrpSpPr>
          <p:cNvPr id="9" name="Group 9"/>
          <p:cNvGrpSpPr/>
          <p:nvPr/>
        </p:nvGrpSpPr>
        <p:grpSpPr>
          <a:xfrm>
            <a:off x="2345058" y="2537310"/>
            <a:ext cx="3086100" cy="856259"/>
            <a:chOff x="0" y="0"/>
            <a:chExt cx="812800" cy="225517"/>
          </a:xfrm>
        </p:grpSpPr>
        <p:sp>
          <p:nvSpPr>
            <p:cNvPr id="10" name="Freeform 10"/>
            <p:cNvSpPr/>
            <p:nvPr/>
          </p:nvSpPr>
          <p:spPr>
            <a:xfrm>
              <a:off x="0" y="0"/>
              <a:ext cx="812800" cy="225517"/>
            </a:xfrm>
            <a:custGeom>
              <a:avLst/>
              <a:gdLst/>
              <a:ahLst/>
              <a:cxnLst/>
              <a:rect l="l" t="t" r="r" b="b"/>
              <a:pathLst>
                <a:path w="812800" h="225517">
                  <a:moveTo>
                    <a:pt x="0" y="0"/>
                  </a:moveTo>
                  <a:lnTo>
                    <a:pt x="812800" y="0"/>
                  </a:lnTo>
                  <a:lnTo>
                    <a:pt x="812800" y="225517"/>
                  </a:lnTo>
                  <a:lnTo>
                    <a:pt x="0" y="225517"/>
                  </a:lnTo>
                  <a:close/>
                </a:path>
              </a:pathLst>
            </a:custGeom>
            <a:solidFill>
              <a:srgbClr val="000000"/>
            </a:solidFill>
          </p:spPr>
          <p:txBody>
            <a:bodyPr/>
            <a:lstStyle/>
            <a:p>
              <a:endParaRPr lang="en-US"/>
            </a:p>
          </p:txBody>
        </p:sp>
        <p:sp>
          <p:nvSpPr>
            <p:cNvPr id="11" name="TextBox 11"/>
            <p:cNvSpPr txBox="1"/>
            <p:nvPr/>
          </p:nvSpPr>
          <p:spPr>
            <a:xfrm>
              <a:off x="0" y="-19050"/>
              <a:ext cx="812800" cy="244567"/>
            </a:xfrm>
            <a:prstGeom prst="rect">
              <a:avLst/>
            </a:prstGeom>
          </p:spPr>
          <p:txBody>
            <a:bodyPr lIns="50800" tIns="50800" rIns="50800" bIns="50800" rtlCol="0" anchor="ctr"/>
            <a:lstStyle/>
            <a:p>
              <a:pPr algn="ctr">
                <a:lnSpc>
                  <a:spcPts val="2859"/>
                </a:lnSpc>
              </a:pPr>
              <a:r>
                <a:rPr lang="en-US" sz="2199" dirty="0">
                  <a:solidFill>
                    <a:srgbClr val="FFFFFF"/>
                  </a:solidFill>
                  <a:latin typeface="Montserrat Classic"/>
                  <a:ea typeface="Montserrat Classic"/>
                  <a:cs typeface="Montserrat Classic"/>
                  <a:sym typeface="Montserrat Classic"/>
                </a:rPr>
                <a:t>Fastest Growing Population</a:t>
              </a:r>
            </a:p>
          </p:txBody>
        </p:sp>
      </p:grpSp>
      <p:grpSp>
        <p:nvGrpSpPr>
          <p:cNvPr id="12" name="Group 12"/>
          <p:cNvGrpSpPr/>
          <p:nvPr/>
        </p:nvGrpSpPr>
        <p:grpSpPr>
          <a:xfrm>
            <a:off x="5902937" y="2517752"/>
            <a:ext cx="3086100" cy="4784036"/>
            <a:chOff x="0" y="0"/>
            <a:chExt cx="812800" cy="1259993"/>
          </a:xfrm>
        </p:grpSpPr>
        <p:sp>
          <p:nvSpPr>
            <p:cNvPr id="13" name="Freeform 13"/>
            <p:cNvSpPr/>
            <p:nvPr/>
          </p:nvSpPr>
          <p:spPr>
            <a:xfrm>
              <a:off x="0" y="0"/>
              <a:ext cx="812800" cy="1259993"/>
            </a:xfrm>
            <a:custGeom>
              <a:avLst/>
              <a:gdLst/>
              <a:ahLst/>
              <a:cxnLst/>
              <a:rect l="l" t="t" r="r" b="b"/>
              <a:pathLst>
                <a:path w="812800" h="1259993">
                  <a:moveTo>
                    <a:pt x="50173" y="0"/>
                  </a:moveTo>
                  <a:lnTo>
                    <a:pt x="762627" y="0"/>
                  </a:lnTo>
                  <a:cubicBezTo>
                    <a:pt x="775934" y="0"/>
                    <a:pt x="788695" y="5286"/>
                    <a:pt x="798105" y="14695"/>
                  </a:cubicBezTo>
                  <a:cubicBezTo>
                    <a:pt x="807514" y="24105"/>
                    <a:pt x="812800" y="36866"/>
                    <a:pt x="812800" y="50173"/>
                  </a:cubicBezTo>
                  <a:lnTo>
                    <a:pt x="812800" y="1209820"/>
                  </a:lnTo>
                  <a:cubicBezTo>
                    <a:pt x="812800" y="1223127"/>
                    <a:pt x="807514" y="1235889"/>
                    <a:pt x="798105" y="1245298"/>
                  </a:cubicBezTo>
                  <a:cubicBezTo>
                    <a:pt x="788695" y="1254707"/>
                    <a:pt x="775934" y="1259993"/>
                    <a:pt x="762627" y="1259993"/>
                  </a:cubicBezTo>
                  <a:lnTo>
                    <a:pt x="50173" y="1259993"/>
                  </a:lnTo>
                  <a:cubicBezTo>
                    <a:pt x="36866" y="1259993"/>
                    <a:pt x="24105" y="1254707"/>
                    <a:pt x="14695" y="1245298"/>
                  </a:cubicBezTo>
                  <a:cubicBezTo>
                    <a:pt x="5286" y="1235889"/>
                    <a:pt x="0" y="1223127"/>
                    <a:pt x="0" y="1209820"/>
                  </a:cubicBezTo>
                  <a:lnTo>
                    <a:pt x="0" y="50173"/>
                  </a:lnTo>
                  <a:cubicBezTo>
                    <a:pt x="0" y="36866"/>
                    <a:pt x="5286" y="24105"/>
                    <a:pt x="14695" y="14695"/>
                  </a:cubicBezTo>
                  <a:cubicBezTo>
                    <a:pt x="24105" y="5286"/>
                    <a:pt x="36866" y="0"/>
                    <a:pt x="50173" y="0"/>
                  </a:cubicBezTo>
                  <a:close/>
                </a:path>
              </a:pathLst>
            </a:custGeom>
            <a:solidFill>
              <a:srgbClr val="000000">
                <a:alpha val="0"/>
              </a:srgbClr>
            </a:solidFill>
            <a:ln w="57150" cap="sq">
              <a:solidFill>
                <a:srgbClr val="000000"/>
              </a:solidFill>
              <a:prstDash val="solid"/>
              <a:miter/>
            </a:ln>
          </p:spPr>
          <p:txBody>
            <a:bodyPr/>
            <a:lstStyle/>
            <a:p>
              <a:endParaRPr lang="en-US"/>
            </a:p>
          </p:txBody>
        </p:sp>
        <p:sp>
          <p:nvSpPr>
            <p:cNvPr id="14" name="TextBox 14"/>
            <p:cNvSpPr txBox="1"/>
            <p:nvPr/>
          </p:nvSpPr>
          <p:spPr>
            <a:xfrm>
              <a:off x="0" y="-19050"/>
              <a:ext cx="812800" cy="1279043"/>
            </a:xfrm>
            <a:prstGeom prst="rect">
              <a:avLst/>
            </a:prstGeom>
          </p:spPr>
          <p:txBody>
            <a:bodyPr lIns="50800" tIns="50800" rIns="50800" bIns="50800" rtlCol="0" anchor="ctr"/>
            <a:lstStyle/>
            <a:p>
              <a:pPr algn="ctr">
                <a:lnSpc>
                  <a:spcPts val="2859"/>
                </a:lnSpc>
              </a:pPr>
              <a:endParaRPr dirty="0"/>
            </a:p>
          </p:txBody>
        </p:sp>
      </p:grpSp>
      <p:grpSp>
        <p:nvGrpSpPr>
          <p:cNvPr id="15" name="Group 15"/>
          <p:cNvGrpSpPr/>
          <p:nvPr/>
        </p:nvGrpSpPr>
        <p:grpSpPr>
          <a:xfrm>
            <a:off x="5900738" y="2517752"/>
            <a:ext cx="3086100" cy="856259"/>
            <a:chOff x="0" y="0"/>
            <a:chExt cx="812800" cy="225517"/>
          </a:xfrm>
        </p:grpSpPr>
        <p:sp>
          <p:nvSpPr>
            <p:cNvPr id="16" name="Freeform 16"/>
            <p:cNvSpPr/>
            <p:nvPr/>
          </p:nvSpPr>
          <p:spPr>
            <a:xfrm>
              <a:off x="0" y="0"/>
              <a:ext cx="812800" cy="225517"/>
            </a:xfrm>
            <a:custGeom>
              <a:avLst/>
              <a:gdLst/>
              <a:ahLst/>
              <a:cxnLst/>
              <a:rect l="l" t="t" r="r" b="b"/>
              <a:pathLst>
                <a:path w="812800" h="225517">
                  <a:moveTo>
                    <a:pt x="0" y="0"/>
                  </a:moveTo>
                  <a:lnTo>
                    <a:pt x="812800" y="0"/>
                  </a:lnTo>
                  <a:lnTo>
                    <a:pt x="812800" y="225517"/>
                  </a:lnTo>
                  <a:lnTo>
                    <a:pt x="0" y="225517"/>
                  </a:lnTo>
                  <a:close/>
                </a:path>
              </a:pathLst>
            </a:custGeom>
            <a:solidFill>
              <a:srgbClr val="000000"/>
            </a:solidFill>
          </p:spPr>
          <p:txBody>
            <a:bodyPr/>
            <a:lstStyle/>
            <a:p>
              <a:endParaRPr lang="en-US"/>
            </a:p>
          </p:txBody>
        </p:sp>
        <p:sp>
          <p:nvSpPr>
            <p:cNvPr id="17" name="TextBox 17"/>
            <p:cNvSpPr txBox="1"/>
            <p:nvPr/>
          </p:nvSpPr>
          <p:spPr>
            <a:xfrm>
              <a:off x="0" y="-19050"/>
              <a:ext cx="812800" cy="244567"/>
            </a:xfrm>
            <a:prstGeom prst="rect">
              <a:avLst/>
            </a:prstGeom>
          </p:spPr>
          <p:txBody>
            <a:bodyPr lIns="50800" tIns="50800" rIns="50800" bIns="50800" rtlCol="0" anchor="ctr"/>
            <a:lstStyle/>
            <a:p>
              <a:pPr algn="ctr">
                <a:lnSpc>
                  <a:spcPts val="2859"/>
                </a:lnSpc>
              </a:pPr>
              <a:r>
                <a:rPr lang="en-US" sz="2199" dirty="0">
                  <a:solidFill>
                    <a:srgbClr val="FFFFFF"/>
                  </a:solidFill>
                  <a:latin typeface="Montserrat Classic"/>
                  <a:ea typeface="Montserrat Classic"/>
                  <a:cs typeface="Montserrat Classic"/>
                  <a:sym typeface="Montserrat Classic"/>
                </a:rPr>
                <a:t>Inadequate Identification</a:t>
              </a:r>
            </a:p>
          </p:txBody>
        </p:sp>
      </p:grpSp>
      <p:grpSp>
        <p:nvGrpSpPr>
          <p:cNvPr id="18" name="Group 18"/>
          <p:cNvGrpSpPr/>
          <p:nvPr/>
        </p:nvGrpSpPr>
        <p:grpSpPr>
          <a:xfrm>
            <a:off x="9303362" y="2517752"/>
            <a:ext cx="3086100" cy="4784036"/>
            <a:chOff x="0" y="0"/>
            <a:chExt cx="812800" cy="1259993"/>
          </a:xfrm>
        </p:grpSpPr>
        <p:sp>
          <p:nvSpPr>
            <p:cNvPr id="19" name="Freeform 19"/>
            <p:cNvSpPr/>
            <p:nvPr/>
          </p:nvSpPr>
          <p:spPr>
            <a:xfrm>
              <a:off x="0" y="0"/>
              <a:ext cx="812800" cy="1259993"/>
            </a:xfrm>
            <a:custGeom>
              <a:avLst/>
              <a:gdLst/>
              <a:ahLst/>
              <a:cxnLst/>
              <a:rect l="l" t="t" r="r" b="b"/>
              <a:pathLst>
                <a:path w="812800" h="1259993">
                  <a:moveTo>
                    <a:pt x="50173" y="0"/>
                  </a:moveTo>
                  <a:lnTo>
                    <a:pt x="762627" y="0"/>
                  </a:lnTo>
                  <a:cubicBezTo>
                    <a:pt x="775934" y="0"/>
                    <a:pt x="788695" y="5286"/>
                    <a:pt x="798105" y="14695"/>
                  </a:cubicBezTo>
                  <a:cubicBezTo>
                    <a:pt x="807514" y="24105"/>
                    <a:pt x="812800" y="36866"/>
                    <a:pt x="812800" y="50173"/>
                  </a:cubicBezTo>
                  <a:lnTo>
                    <a:pt x="812800" y="1209820"/>
                  </a:lnTo>
                  <a:cubicBezTo>
                    <a:pt x="812800" y="1223127"/>
                    <a:pt x="807514" y="1235889"/>
                    <a:pt x="798105" y="1245298"/>
                  </a:cubicBezTo>
                  <a:cubicBezTo>
                    <a:pt x="788695" y="1254707"/>
                    <a:pt x="775934" y="1259993"/>
                    <a:pt x="762627" y="1259993"/>
                  </a:cubicBezTo>
                  <a:lnTo>
                    <a:pt x="50173" y="1259993"/>
                  </a:lnTo>
                  <a:cubicBezTo>
                    <a:pt x="36866" y="1259993"/>
                    <a:pt x="24105" y="1254707"/>
                    <a:pt x="14695" y="1245298"/>
                  </a:cubicBezTo>
                  <a:cubicBezTo>
                    <a:pt x="5286" y="1235889"/>
                    <a:pt x="0" y="1223127"/>
                    <a:pt x="0" y="1209820"/>
                  </a:cubicBezTo>
                  <a:lnTo>
                    <a:pt x="0" y="50173"/>
                  </a:lnTo>
                  <a:cubicBezTo>
                    <a:pt x="0" y="36866"/>
                    <a:pt x="5286" y="24105"/>
                    <a:pt x="14695" y="14695"/>
                  </a:cubicBezTo>
                  <a:cubicBezTo>
                    <a:pt x="24105" y="5286"/>
                    <a:pt x="36866" y="0"/>
                    <a:pt x="50173" y="0"/>
                  </a:cubicBezTo>
                  <a:close/>
                </a:path>
              </a:pathLst>
            </a:custGeom>
            <a:solidFill>
              <a:srgbClr val="000000">
                <a:alpha val="0"/>
              </a:srgbClr>
            </a:solidFill>
            <a:ln w="57150" cap="sq">
              <a:solidFill>
                <a:srgbClr val="000000"/>
              </a:solidFill>
              <a:prstDash val="solid"/>
              <a:miter/>
            </a:ln>
          </p:spPr>
          <p:txBody>
            <a:bodyPr/>
            <a:lstStyle/>
            <a:p>
              <a:endParaRPr lang="en-US"/>
            </a:p>
          </p:txBody>
        </p:sp>
        <p:sp>
          <p:nvSpPr>
            <p:cNvPr id="20" name="TextBox 20"/>
            <p:cNvSpPr txBox="1"/>
            <p:nvPr/>
          </p:nvSpPr>
          <p:spPr>
            <a:xfrm>
              <a:off x="0" y="-19050"/>
              <a:ext cx="812800" cy="1279043"/>
            </a:xfrm>
            <a:prstGeom prst="rect">
              <a:avLst/>
            </a:prstGeom>
          </p:spPr>
          <p:txBody>
            <a:bodyPr lIns="50800" tIns="50800" rIns="50800" bIns="50800" rtlCol="0" anchor="ctr"/>
            <a:lstStyle/>
            <a:p>
              <a:pPr algn="ctr">
                <a:lnSpc>
                  <a:spcPts val="2859"/>
                </a:lnSpc>
              </a:pPr>
              <a:endParaRPr dirty="0"/>
            </a:p>
          </p:txBody>
        </p:sp>
      </p:grpSp>
      <p:grpSp>
        <p:nvGrpSpPr>
          <p:cNvPr id="21" name="Group 21"/>
          <p:cNvGrpSpPr/>
          <p:nvPr/>
        </p:nvGrpSpPr>
        <p:grpSpPr>
          <a:xfrm>
            <a:off x="9303362" y="2517752"/>
            <a:ext cx="3086100" cy="856259"/>
            <a:chOff x="0" y="0"/>
            <a:chExt cx="812800" cy="225517"/>
          </a:xfrm>
        </p:grpSpPr>
        <p:sp>
          <p:nvSpPr>
            <p:cNvPr id="22" name="Freeform 22"/>
            <p:cNvSpPr/>
            <p:nvPr/>
          </p:nvSpPr>
          <p:spPr>
            <a:xfrm>
              <a:off x="0" y="0"/>
              <a:ext cx="812800" cy="225517"/>
            </a:xfrm>
            <a:custGeom>
              <a:avLst/>
              <a:gdLst/>
              <a:ahLst/>
              <a:cxnLst/>
              <a:rect l="l" t="t" r="r" b="b"/>
              <a:pathLst>
                <a:path w="812800" h="225517">
                  <a:moveTo>
                    <a:pt x="0" y="0"/>
                  </a:moveTo>
                  <a:lnTo>
                    <a:pt x="812800" y="0"/>
                  </a:lnTo>
                  <a:lnTo>
                    <a:pt x="812800" y="225517"/>
                  </a:lnTo>
                  <a:lnTo>
                    <a:pt x="0" y="225517"/>
                  </a:lnTo>
                  <a:close/>
                </a:path>
              </a:pathLst>
            </a:custGeom>
            <a:solidFill>
              <a:srgbClr val="000000"/>
            </a:solidFill>
          </p:spPr>
          <p:txBody>
            <a:bodyPr/>
            <a:lstStyle/>
            <a:p>
              <a:endParaRPr lang="en-US"/>
            </a:p>
          </p:txBody>
        </p:sp>
        <p:sp>
          <p:nvSpPr>
            <p:cNvPr id="23" name="TextBox 23"/>
            <p:cNvSpPr txBox="1"/>
            <p:nvPr/>
          </p:nvSpPr>
          <p:spPr>
            <a:xfrm>
              <a:off x="0" y="-19050"/>
              <a:ext cx="812800" cy="244567"/>
            </a:xfrm>
            <a:prstGeom prst="rect">
              <a:avLst/>
            </a:prstGeom>
          </p:spPr>
          <p:txBody>
            <a:bodyPr lIns="50800" tIns="50800" rIns="50800" bIns="50800" rtlCol="0" anchor="ctr"/>
            <a:lstStyle/>
            <a:p>
              <a:pPr algn="ctr">
                <a:lnSpc>
                  <a:spcPts val="2859"/>
                </a:lnSpc>
              </a:pPr>
              <a:r>
                <a:rPr lang="en-US" sz="2199" dirty="0">
                  <a:solidFill>
                    <a:srgbClr val="FFFFFF"/>
                  </a:solidFill>
                  <a:latin typeface="Montserrat Classic"/>
                  <a:ea typeface="Montserrat Classic"/>
                  <a:cs typeface="Montserrat Classic"/>
                  <a:sym typeface="Montserrat Classic"/>
                </a:rPr>
                <a:t>Historically Underfunded</a:t>
              </a:r>
            </a:p>
          </p:txBody>
        </p:sp>
      </p:grpSp>
      <p:grpSp>
        <p:nvGrpSpPr>
          <p:cNvPr id="24" name="Group 24"/>
          <p:cNvGrpSpPr/>
          <p:nvPr/>
        </p:nvGrpSpPr>
        <p:grpSpPr>
          <a:xfrm>
            <a:off x="12703787" y="2627128"/>
            <a:ext cx="3086100" cy="6631172"/>
            <a:chOff x="0" y="0"/>
            <a:chExt cx="812800" cy="1746482"/>
          </a:xfrm>
        </p:grpSpPr>
        <p:sp>
          <p:nvSpPr>
            <p:cNvPr id="25" name="Freeform 25"/>
            <p:cNvSpPr/>
            <p:nvPr/>
          </p:nvSpPr>
          <p:spPr>
            <a:xfrm>
              <a:off x="0" y="0"/>
              <a:ext cx="812800" cy="1746482"/>
            </a:xfrm>
            <a:custGeom>
              <a:avLst/>
              <a:gdLst/>
              <a:ahLst/>
              <a:cxnLst/>
              <a:rect l="l" t="t" r="r" b="b"/>
              <a:pathLst>
                <a:path w="812800" h="1746482">
                  <a:moveTo>
                    <a:pt x="50173" y="0"/>
                  </a:moveTo>
                  <a:lnTo>
                    <a:pt x="762627" y="0"/>
                  </a:lnTo>
                  <a:cubicBezTo>
                    <a:pt x="775934" y="0"/>
                    <a:pt x="788695" y="5286"/>
                    <a:pt x="798105" y="14695"/>
                  </a:cubicBezTo>
                  <a:cubicBezTo>
                    <a:pt x="807514" y="24105"/>
                    <a:pt x="812800" y="36866"/>
                    <a:pt x="812800" y="50173"/>
                  </a:cubicBezTo>
                  <a:lnTo>
                    <a:pt x="812800" y="1696309"/>
                  </a:lnTo>
                  <a:cubicBezTo>
                    <a:pt x="812800" y="1709615"/>
                    <a:pt x="807514" y="1722377"/>
                    <a:pt x="798105" y="1731786"/>
                  </a:cubicBezTo>
                  <a:cubicBezTo>
                    <a:pt x="788695" y="1741195"/>
                    <a:pt x="775934" y="1746482"/>
                    <a:pt x="762627" y="1746482"/>
                  </a:cubicBezTo>
                  <a:lnTo>
                    <a:pt x="50173" y="1746482"/>
                  </a:lnTo>
                  <a:cubicBezTo>
                    <a:pt x="36866" y="1746482"/>
                    <a:pt x="24105" y="1741195"/>
                    <a:pt x="14695" y="1731786"/>
                  </a:cubicBezTo>
                  <a:cubicBezTo>
                    <a:pt x="5286" y="1722377"/>
                    <a:pt x="0" y="1709615"/>
                    <a:pt x="0" y="1696309"/>
                  </a:cubicBezTo>
                  <a:lnTo>
                    <a:pt x="0" y="50173"/>
                  </a:lnTo>
                  <a:cubicBezTo>
                    <a:pt x="0" y="36866"/>
                    <a:pt x="5286" y="24105"/>
                    <a:pt x="14695" y="14695"/>
                  </a:cubicBezTo>
                  <a:cubicBezTo>
                    <a:pt x="24105" y="5286"/>
                    <a:pt x="36866" y="0"/>
                    <a:pt x="50173" y="0"/>
                  </a:cubicBezTo>
                  <a:close/>
                </a:path>
              </a:pathLst>
            </a:custGeom>
            <a:solidFill>
              <a:srgbClr val="000000">
                <a:alpha val="0"/>
              </a:srgbClr>
            </a:solidFill>
            <a:ln w="57150" cap="sq">
              <a:solidFill>
                <a:srgbClr val="000000"/>
              </a:solidFill>
              <a:prstDash val="solid"/>
              <a:miter/>
            </a:ln>
          </p:spPr>
          <p:txBody>
            <a:bodyPr/>
            <a:lstStyle/>
            <a:p>
              <a:endParaRPr lang="en-US"/>
            </a:p>
          </p:txBody>
        </p:sp>
        <p:sp>
          <p:nvSpPr>
            <p:cNvPr id="26" name="TextBox 26"/>
            <p:cNvSpPr txBox="1"/>
            <p:nvPr/>
          </p:nvSpPr>
          <p:spPr>
            <a:xfrm>
              <a:off x="0" y="-19050"/>
              <a:ext cx="812800" cy="1765532"/>
            </a:xfrm>
            <a:prstGeom prst="rect">
              <a:avLst/>
            </a:prstGeom>
          </p:spPr>
          <p:txBody>
            <a:bodyPr lIns="50800" tIns="50800" rIns="50800" bIns="50800" rtlCol="0" anchor="ctr"/>
            <a:lstStyle/>
            <a:p>
              <a:pPr algn="ctr">
                <a:lnSpc>
                  <a:spcPts val="2859"/>
                </a:lnSpc>
              </a:pPr>
              <a:endParaRPr dirty="0"/>
            </a:p>
          </p:txBody>
        </p:sp>
      </p:grpSp>
      <p:grpSp>
        <p:nvGrpSpPr>
          <p:cNvPr id="27" name="Group 27"/>
          <p:cNvGrpSpPr/>
          <p:nvPr/>
        </p:nvGrpSpPr>
        <p:grpSpPr>
          <a:xfrm>
            <a:off x="12703787" y="2711628"/>
            <a:ext cx="3086100" cy="507624"/>
            <a:chOff x="0" y="0"/>
            <a:chExt cx="812800" cy="133695"/>
          </a:xfrm>
        </p:grpSpPr>
        <p:sp>
          <p:nvSpPr>
            <p:cNvPr id="28" name="Freeform 28"/>
            <p:cNvSpPr/>
            <p:nvPr/>
          </p:nvSpPr>
          <p:spPr>
            <a:xfrm>
              <a:off x="0" y="0"/>
              <a:ext cx="812800" cy="133695"/>
            </a:xfrm>
            <a:custGeom>
              <a:avLst/>
              <a:gdLst/>
              <a:ahLst/>
              <a:cxnLst/>
              <a:rect l="l" t="t" r="r" b="b"/>
              <a:pathLst>
                <a:path w="812800" h="133695">
                  <a:moveTo>
                    <a:pt x="0" y="0"/>
                  </a:moveTo>
                  <a:lnTo>
                    <a:pt x="812800" y="0"/>
                  </a:lnTo>
                  <a:lnTo>
                    <a:pt x="812800" y="133695"/>
                  </a:lnTo>
                  <a:lnTo>
                    <a:pt x="0" y="133695"/>
                  </a:lnTo>
                  <a:close/>
                </a:path>
              </a:pathLst>
            </a:custGeom>
            <a:solidFill>
              <a:srgbClr val="000000"/>
            </a:solidFill>
          </p:spPr>
          <p:txBody>
            <a:bodyPr/>
            <a:lstStyle/>
            <a:p>
              <a:endParaRPr lang="en-US"/>
            </a:p>
          </p:txBody>
        </p:sp>
        <p:sp>
          <p:nvSpPr>
            <p:cNvPr id="29" name="TextBox 29"/>
            <p:cNvSpPr txBox="1"/>
            <p:nvPr/>
          </p:nvSpPr>
          <p:spPr>
            <a:xfrm>
              <a:off x="0" y="-19050"/>
              <a:ext cx="812800" cy="152745"/>
            </a:xfrm>
            <a:prstGeom prst="rect">
              <a:avLst/>
            </a:prstGeom>
          </p:spPr>
          <p:txBody>
            <a:bodyPr lIns="50800" tIns="50800" rIns="50800" bIns="50800" rtlCol="0" anchor="ctr"/>
            <a:lstStyle/>
            <a:p>
              <a:pPr algn="ctr">
                <a:lnSpc>
                  <a:spcPts val="2859"/>
                </a:lnSpc>
              </a:pPr>
              <a:r>
                <a:rPr lang="en-US" sz="2199" dirty="0">
                  <a:solidFill>
                    <a:srgbClr val="FFFFFF"/>
                  </a:solidFill>
                  <a:latin typeface="Montserrat Classic"/>
                  <a:ea typeface="Montserrat Classic"/>
                  <a:cs typeface="Montserrat Classic"/>
                  <a:sym typeface="Montserrat Classic"/>
                </a:rPr>
                <a:t>Misconceptions</a:t>
              </a:r>
            </a:p>
          </p:txBody>
        </p:sp>
      </p:grpSp>
      <p:sp>
        <p:nvSpPr>
          <p:cNvPr id="30" name="Freeform 30"/>
          <p:cNvSpPr/>
          <p:nvPr/>
        </p:nvSpPr>
        <p:spPr>
          <a:xfrm>
            <a:off x="4519613" y="7757076"/>
            <a:ext cx="9340332" cy="2817290"/>
          </a:xfrm>
          <a:custGeom>
            <a:avLst/>
            <a:gdLst/>
            <a:ahLst/>
            <a:cxnLst/>
            <a:rect l="l" t="t" r="r" b="b"/>
            <a:pathLst>
              <a:path w="9340332" h="2817290">
                <a:moveTo>
                  <a:pt x="0" y="0"/>
                </a:moveTo>
                <a:lnTo>
                  <a:pt x="9340332" y="0"/>
                </a:lnTo>
                <a:lnTo>
                  <a:pt x="9340332" y="2817290"/>
                </a:lnTo>
                <a:lnTo>
                  <a:pt x="0" y="2817290"/>
                </a:lnTo>
                <a:lnTo>
                  <a:pt x="0" y="0"/>
                </a:lnTo>
                <a:close/>
              </a:path>
            </a:pathLst>
          </a:custGeom>
          <a:blipFill>
            <a:blip r:embed="rId4"/>
            <a:stretch>
              <a:fillRect t="-846" b="-11046"/>
            </a:stretch>
          </a:blipFill>
        </p:spPr>
        <p:txBody>
          <a:bodyPr/>
          <a:lstStyle/>
          <a:p>
            <a:endParaRPr lang="en-US"/>
          </a:p>
        </p:txBody>
      </p:sp>
      <p:sp>
        <p:nvSpPr>
          <p:cNvPr id="31" name="TextBox 31"/>
          <p:cNvSpPr txBox="1"/>
          <p:nvPr/>
        </p:nvSpPr>
        <p:spPr>
          <a:xfrm>
            <a:off x="1028700" y="1168147"/>
            <a:ext cx="15920371" cy="815441"/>
          </a:xfrm>
          <a:prstGeom prst="rect">
            <a:avLst/>
          </a:prstGeom>
        </p:spPr>
        <p:txBody>
          <a:bodyPr lIns="0" tIns="0" rIns="0" bIns="0" rtlCol="0" anchor="t">
            <a:spAutoFit/>
          </a:bodyPr>
          <a:lstStyle/>
          <a:p>
            <a:pPr marL="0" lvl="0" indent="0" algn="ctr">
              <a:lnSpc>
                <a:spcPts val="6548"/>
              </a:lnSpc>
              <a:spcBef>
                <a:spcPct val="0"/>
              </a:spcBef>
            </a:pPr>
            <a:r>
              <a:rPr lang="en-US" sz="4745" spc="37" dirty="0">
                <a:solidFill>
                  <a:srgbClr val="010101"/>
                </a:solidFill>
                <a:latin typeface="Archivo Black"/>
                <a:ea typeface="Archivo Black"/>
                <a:cs typeface="Archivo Black"/>
                <a:sym typeface="Archivo Black"/>
              </a:rPr>
              <a:t>BOYS AND MEN</a:t>
            </a:r>
          </a:p>
        </p:txBody>
      </p:sp>
      <p:sp>
        <p:nvSpPr>
          <p:cNvPr id="32" name="TextBox 32"/>
          <p:cNvSpPr txBox="1"/>
          <p:nvPr/>
        </p:nvSpPr>
        <p:spPr>
          <a:xfrm>
            <a:off x="2031542" y="3506612"/>
            <a:ext cx="3713133" cy="4204097"/>
          </a:xfrm>
          <a:prstGeom prst="rect">
            <a:avLst/>
          </a:prstGeom>
        </p:spPr>
        <p:txBody>
          <a:bodyPr lIns="0" tIns="0" rIns="0" bIns="0" rtlCol="0" anchor="t">
            <a:spAutoFit/>
          </a:bodyPr>
          <a:lstStyle/>
          <a:p>
            <a:pPr marL="0" lvl="0" indent="0" algn="ctr">
              <a:lnSpc>
                <a:spcPts val="2084"/>
              </a:lnSpc>
              <a:spcBef>
                <a:spcPct val="0"/>
              </a:spcBef>
            </a:pPr>
            <a:r>
              <a:rPr lang="en-US" sz="1510" spc="148" dirty="0">
                <a:solidFill>
                  <a:srgbClr val="231F20"/>
                </a:solidFill>
                <a:latin typeface="Montserrat Light"/>
                <a:ea typeface="Montserrat Light"/>
                <a:cs typeface="Montserrat Light"/>
                <a:sym typeface="Montserrat Light"/>
              </a:rPr>
              <a:t> The Department of State advised in the 2023 report from the Federal Office of Trafficking in Persons that </a:t>
            </a:r>
            <a:r>
              <a:rPr lang="en-US" sz="1510" u="sng" spc="148" dirty="0">
                <a:solidFill>
                  <a:srgbClr val="231F20"/>
                </a:solidFill>
                <a:latin typeface="Montserrat Light"/>
                <a:ea typeface="Montserrat Light"/>
                <a:cs typeface="Montserrat Light"/>
                <a:sym typeface="Montserrat Light"/>
              </a:rPr>
              <a:t>“Boys represent the fastest-growing segment of identified human trafficking victims</a:t>
            </a:r>
            <a:r>
              <a:rPr lang="en-US" sz="1510" spc="148" dirty="0">
                <a:solidFill>
                  <a:srgbClr val="231F20"/>
                </a:solidFill>
                <a:latin typeface="Montserrat Light"/>
                <a:ea typeface="Montserrat Light"/>
                <a:cs typeface="Montserrat Light"/>
                <a:sym typeface="Montserrat Light"/>
              </a:rPr>
              <a:t>…</a:t>
            </a:r>
            <a:r>
              <a:rPr lang="en-US" sz="1510" spc="148" dirty="0">
                <a:solidFill>
                  <a:srgbClr val="231F20"/>
                </a:solidFill>
                <a:latin typeface="Montserrat Light Bold"/>
                <a:ea typeface="Montserrat Light Bold"/>
                <a:cs typeface="Montserrat Light Bold"/>
                <a:sym typeface="Montserrat Light Bold"/>
              </a:rPr>
              <a:t>the percentage of boys identified as victims of human trafficking more than quintupled between 2004 and 2020—a much larger increase than for men, women, or girls</a:t>
            </a:r>
            <a:r>
              <a:rPr lang="en-US" sz="1510" spc="148" dirty="0">
                <a:solidFill>
                  <a:srgbClr val="231F20"/>
                </a:solidFill>
                <a:latin typeface="Montserrat Light"/>
                <a:ea typeface="Montserrat Light"/>
                <a:cs typeface="Montserrat Light"/>
                <a:sym typeface="Montserrat Light"/>
              </a:rPr>
              <a:t>…</a:t>
            </a:r>
            <a:r>
              <a:rPr lang="en-US" sz="1510" spc="148" dirty="0">
                <a:solidFill>
                  <a:srgbClr val="231F20"/>
                </a:solidFill>
                <a:latin typeface="Montserrat Light Italics"/>
                <a:ea typeface="Montserrat Light Italics"/>
                <a:cs typeface="Montserrat Light Italics"/>
                <a:sym typeface="Montserrat Light Italics"/>
              </a:rPr>
              <a:t>males (including boys and men) account for 40 percent of all identified victims of human trafficking” </a:t>
            </a:r>
          </a:p>
        </p:txBody>
      </p:sp>
      <p:sp>
        <p:nvSpPr>
          <p:cNvPr id="33" name="TextBox 33"/>
          <p:cNvSpPr txBox="1"/>
          <p:nvPr/>
        </p:nvSpPr>
        <p:spPr>
          <a:xfrm>
            <a:off x="6082736" y="3869311"/>
            <a:ext cx="2722103" cy="2994803"/>
          </a:xfrm>
          <a:prstGeom prst="rect">
            <a:avLst/>
          </a:prstGeom>
        </p:spPr>
        <p:txBody>
          <a:bodyPr lIns="0" tIns="0" rIns="0" bIns="0" rtlCol="0" anchor="t">
            <a:spAutoFit/>
          </a:bodyPr>
          <a:lstStyle/>
          <a:p>
            <a:pPr marL="0" lvl="0" indent="0" algn="ctr">
              <a:lnSpc>
                <a:spcPts val="2636"/>
              </a:lnSpc>
              <a:spcBef>
                <a:spcPct val="0"/>
              </a:spcBef>
            </a:pPr>
            <a:r>
              <a:rPr lang="en-US" sz="1910" spc="187" dirty="0">
                <a:solidFill>
                  <a:srgbClr val="231F20"/>
                </a:solidFill>
                <a:latin typeface="Montserrat Light"/>
                <a:ea typeface="Montserrat Light"/>
                <a:cs typeface="Montserrat Light"/>
                <a:sym typeface="Montserrat Light"/>
              </a:rPr>
              <a:t>With the first reason listed on the Department of State report being an “Inadequate identification and protection of boys and men.” (State Department) </a:t>
            </a:r>
          </a:p>
        </p:txBody>
      </p:sp>
      <p:sp>
        <p:nvSpPr>
          <p:cNvPr id="34" name="TextBox 34"/>
          <p:cNvSpPr txBox="1"/>
          <p:nvPr/>
        </p:nvSpPr>
        <p:spPr>
          <a:xfrm>
            <a:off x="9331937" y="4109191"/>
            <a:ext cx="2722103" cy="1583382"/>
          </a:xfrm>
          <a:prstGeom prst="rect">
            <a:avLst/>
          </a:prstGeom>
        </p:spPr>
        <p:txBody>
          <a:bodyPr lIns="0" tIns="0" rIns="0" bIns="0" rtlCol="0" anchor="t">
            <a:spAutoFit/>
          </a:bodyPr>
          <a:lstStyle/>
          <a:p>
            <a:pPr algn="ctr">
              <a:lnSpc>
                <a:spcPts val="2483"/>
              </a:lnSpc>
              <a:spcBef>
                <a:spcPct val="0"/>
              </a:spcBef>
            </a:pPr>
            <a:r>
              <a:rPr lang="en-US" sz="1910" dirty="0">
                <a:solidFill>
                  <a:srgbClr val="000000"/>
                </a:solidFill>
                <a:latin typeface="Montserrat Light"/>
                <a:ea typeface="Montserrat Light"/>
                <a:cs typeface="Montserrat Light"/>
                <a:sym typeface="Montserrat Light"/>
              </a:rPr>
              <a:t>Boys and men lack access to trafficking- specific housing programs. (State Department) </a:t>
            </a:r>
          </a:p>
        </p:txBody>
      </p:sp>
      <p:sp>
        <p:nvSpPr>
          <p:cNvPr id="35" name="TextBox 35"/>
          <p:cNvSpPr txBox="1"/>
          <p:nvPr/>
        </p:nvSpPr>
        <p:spPr>
          <a:xfrm>
            <a:off x="12732362" y="3516137"/>
            <a:ext cx="3057525" cy="4148187"/>
          </a:xfrm>
          <a:prstGeom prst="rect">
            <a:avLst/>
          </a:prstGeom>
        </p:spPr>
        <p:txBody>
          <a:bodyPr lIns="0" tIns="0" rIns="0" bIns="0" rtlCol="0" anchor="t">
            <a:spAutoFit/>
          </a:bodyPr>
          <a:lstStyle/>
          <a:p>
            <a:pPr algn="ctr">
              <a:lnSpc>
                <a:spcPts val="2483"/>
              </a:lnSpc>
              <a:spcBef>
                <a:spcPct val="0"/>
              </a:spcBef>
            </a:pPr>
            <a:r>
              <a:rPr lang="en-US" sz="1910" dirty="0">
                <a:solidFill>
                  <a:srgbClr val="000000"/>
                </a:solidFill>
                <a:latin typeface="Montserrat Light"/>
                <a:ea typeface="Montserrat Light"/>
                <a:cs typeface="Montserrat Light"/>
                <a:sym typeface="Montserrat Light"/>
              </a:rPr>
              <a:t>Most boys in CSEC are often assumed gay, with the primary concern being on HIV/AIDS and sexuality despite many boys identifying as heterosexual. (Willis et al.). In contrast, their female counterparts are almost always checked for physical and sexual abuse as the primary concern.</a:t>
            </a:r>
          </a:p>
        </p:txBody>
      </p:sp>
    </p:spTree>
    <p:extLst>
      <p:ext uri="{BB962C8B-B14F-4D97-AF65-F5344CB8AC3E}">
        <p14:creationId xmlns:p14="http://schemas.microsoft.com/office/powerpoint/2010/main" val="2900540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en-US"/>
          </a:p>
        </p:txBody>
      </p:sp>
      <p:grpSp>
        <p:nvGrpSpPr>
          <p:cNvPr id="3" name="Group 3"/>
          <p:cNvGrpSpPr/>
          <p:nvPr/>
        </p:nvGrpSpPr>
        <p:grpSpPr>
          <a:xfrm>
            <a:off x="1357312" y="1028700"/>
            <a:ext cx="15591759" cy="8229600"/>
            <a:chOff x="0" y="0"/>
            <a:chExt cx="4106471" cy="2167467"/>
          </a:xfrm>
        </p:grpSpPr>
        <p:sp>
          <p:nvSpPr>
            <p:cNvPr id="4" name="Freeform 4"/>
            <p:cNvSpPr/>
            <p:nvPr/>
          </p:nvSpPr>
          <p:spPr>
            <a:xfrm>
              <a:off x="0" y="0"/>
              <a:ext cx="4106471" cy="2167467"/>
            </a:xfrm>
            <a:custGeom>
              <a:avLst/>
              <a:gdLst/>
              <a:ahLst/>
              <a:cxnLst/>
              <a:rect l="l" t="t" r="r" b="b"/>
              <a:pathLst>
                <a:path w="4106471" h="2167467">
                  <a:moveTo>
                    <a:pt x="12413" y="0"/>
                  </a:moveTo>
                  <a:lnTo>
                    <a:pt x="4094058" y="0"/>
                  </a:lnTo>
                  <a:cubicBezTo>
                    <a:pt x="4100914" y="0"/>
                    <a:pt x="4106471" y="5558"/>
                    <a:pt x="4106471" y="12413"/>
                  </a:cubicBezTo>
                  <a:lnTo>
                    <a:pt x="4106471" y="2155053"/>
                  </a:lnTo>
                  <a:cubicBezTo>
                    <a:pt x="4106471" y="2158346"/>
                    <a:pt x="4105164" y="2161503"/>
                    <a:pt x="4102836" y="2163831"/>
                  </a:cubicBezTo>
                  <a:cubicBezTo>
                    <a:pt x="4100507" y="2166159"/>
                    <a:pt x="4097350" y="2167467"/>
                    <a:pt x="4094058" y="2167467"/>
                  </a:cubicBezTo>
                  <a:lnTo>
                    <a:pt x="12413" y="2167467"/>
                  </a:lnTo>
                  <a:cubicBezTo>
                    <a:pt x="9121" y="2167467"/>
                    <a:pt x="5964" y="2166159"/>
                    <a:pt x="3636" y="2163831"/>
                  </a:cubicBezTo>
                  <a:cubicBezTo>
                    <a:pt x="1308" y="2161503"/>
                    <a:pt x="0" y="2158346"/>
                    <a:pt x="0" y="2155053"/>
                  </a:cubicBezTo>
                  <a:lnTo>
                    <a:pt x="0" y="12413"/>
                  </a:lnTo>
                  <a:cubicBezTo>
                    <a:pt x="0" y="9121"/>
                    <a:pt x="1308" y="5964"/>
                    <a:pt x="3636" y="3636"/>
                  </a:cubicBezTo>
                  <a:cubicBezTo>
                    <a:pt x="5964" y="1308"/>
                    <a:pt x="9121" y="0"/>
                    <a:pt x="12413" y="0"/>
                  </a:cubicBezTo>
                  <a:close/>
                </a:path>
              </a:pathLst>
            </a:custGeom>
            <a:solidFill>
              <a:srgbClr val="FFFFFF">
                <a:alpha val="97647"/>
              </a:srgbClr>
            </a:solidFill>
          </p:spPr>
          <p:txBody>
            <a:bodyPr/>
            <a:lstStyle/>
            <a:p>
              <a:endParaRPr lang="en-US"/>
            </a:p>
          </p:txBody>
        </p:sp>
        <p:sp>
          <p:nvSpPr>
            <p:cNvPr id="5" name="TextBox 5"/>
            <p:cNvSpPr txBox="1"/>
            <p:nvPr/>
          </p:nvSpPr>
          <p:spPr>
            <a:xfrm>
              <a:off x="0" y="-19050"/>
              <a:ext cx="4106471" cy="2186517"/>
            </a:xfrm>
            <a:prstGeom prst="rect">
              <a:avLst/>
            </a:prstGeom>
          </p:spPr>
          <p:txBody>
            <a:bodyPr lIns="50800" tIns="50800" rIns="50800" bIns="50800" rtlCol="0" anchor="ctr"/>
            <a:lstStyle/>
            <a:p>
              <a:pPr algn="ctr">
                <a:lnSpc>
                  <a:spcPts val="2859"/>
                </a:lnSpc>
              </a:pPr>
              <a:endParaRPr dirty="0"/>
            </a:p>
          </p:txBody>
        </p:sp>
      </p:grpSp>
      <p:sp>
        <p:nvSpPr>
          <p:cNvPr id="6" name="Freeform 6"/>
          <p:cNvSpPr/>
          <p:nvPr/>
        </p:nvSpPr>
        <p:spPr>
          <a:xfrm>
            <a:off x="2813538" y="1801678"/>
            <a:ext cx="13056594" cy="6683643"/>
          </a:xfrm>
          <a:custGeom>
            <a:avLst/>
            <a:gdLst/>
            <a:ahLst/>
            <a:cxnLst/>
            <a:rect l="l" t="t" r="r" b="b"/>
            <a:pathLst>
              <a:path w="13056594" h="6683643">
                <a:moveTo>
                  <a:pt x="0" y="0"/>
                </a:moveTo>
                <a:lnTo>
                  <a:pt x="13056594" y="0"/>
                </a:lnTo>
                <a:lnTo>
                  <a:pt x="13056594" y="6683644"/>
                </a:lnTo>
                <a:lnTo>
                  <a:pt x="0" y="6683644"/>
                </a:lnTo>
                <a:lnTo>
                  <a:pt x="0" y="0"/>
                </a:lnTo>
                <a:close/>
              </a:path>
            </a:pathLst>
          </a:custGeom>
          <a:blipFill>
            <a:blip r:embed="rId3"/>
            <a:stretch>
              <a:fillRect b="-9599"/>
            </a:stretch>
          </a:blipFill>
        </p:spPr>
        <p:txBody>
          <a:bodyPr/>
          <a:lstStyle/>
          <a:p>
            <a:endParaRPr lang="en-US"/>
          </a:p>
        </p:txBody>
      </p:sp>
      <p:sp>
        <p:nvSpPr>
          <p:cNvPr id="7" name="Freeform 7"/>
          <p:cNvSpPr/>
          <p:nvPr/>
        </p:nvSpPr>
        <p:spPr>
          <a:xfrm>
            <a:off x="4483026" y="7583143"/>
            <a:ext cx="9340332" cy="2817290"/>
          </a:xfrm>
          <a:custGeom>
            <a:avLst/>
            <a:gdLst/>
            <a:ahLst/>
            <a:cxnLst/>
            <a:rect l="l" t="t" r="r" b="b"/>
            <a:pathLst>
              <a:path w="9340332" h="2817290">
                <a:moveTo>
                  <a:pt x="0" y="0"/>
                </a:moveTo>
                <a:lnTo>
                  <a:pt x="9340332" y="0"/>
                </a:lnTo>
                <a:lnTo>
                  <a:pt x="9340332" y="2817290"/>
                </a:lnTo>
                <a:lnTo>
                  <a:pt x="0" y="2817290"/>
                </a:lnTo>
                <a:lnTo>
                  <a:pt x="0" y="0"/>
                </a:lnTo>
                <a:close/>
              </a:path>
            </a:pathLst>
          </a:custGeom>
          <a:blipFill>
            <a:blip r:embed="rId4"/>
            <a:stretch>
              <a:fillRect t="-846" b="-11046"/>
            </a:stretch>
          </a:blipFill>
        </p:spPr>
        <p:txBody>
          <a:bodyPr/>
          <a:lstStyle/>
          <a:p>
            <a:endParaRPr lang="en-US"/>
          </a:p>
        </p:txBody>
      </p:sp>
      <p:sp>
        <p:nvSpPr>
          <p:cNvPr id="8" name="TextBox 8"/>
          <p:cNvSpPr txBox="1"/>
          <p:nvPr/>
        </p:nvSpPr>
        <p:spPr>
          <a:xfrm>
            <a:off x="3690980" y="1156400"/>
            <a:ext cx="10906040" cy="815441"/>
          </a:xfrm>
          <a:prstGeom prst="rect">
            <a:avLst/>
          </a:prstGeom>
        </p:spPr>
        <p:txBody>
          <a:bodyPr lIns="0" tIns="0" rIns="0" bIns="0" rtlCol="0" anchor="t">
            <a:spAutoFit/>
          </a:bodyPr>
          <a:lstStyle/>
          <a:p>
            <a:pPr marL="0" lvl="0" indent="0" algn="ctr">
              <a:lnSpc>
                <a:spcPts val="6548"/>
              </a:lnSpc>
              <a:spcBef>
                <a:spcPct val="0"/>
              </a:spcBef>
            </a:pPr>
            <a:r>
              <a:rPr lang="en-US" sz="4745" spc="37" dirty="0">
                <a:solidFill>
                  <a:srgbClr val="010101"/>
                </a:solidFill>
                <a:latin typeface="Archivo Black"/>
                <a:ea typeface="Archivo Black"/>
                <a:cs typeface="Archivo Black"/>
                <a:sym typeface="Archivo Black"/>
              </a:rPr>
              <a:t>TRANSGENDER</a:t>
            </a:r>
          </a:p>
        </p:txBody>
      </p:sp>
    </p:spTree>
    <p:extLst>
      <p:ext uri="{BB962C8B-B14F-4D97-AF65-F5344CB8AC3E}">
        <p14:creationId xmlns:p14="http://schemas.microsoft.com/office/powerpoint/2010/main" val="3052759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a:p>
        </p:txBody>
      </p:sp>
      <p:sp>
        <p:nvSpPr>
          <p:cNvPr id="3" name="TextBox 3"/>
          <p:cNvSpPr txBox="1"/>
          <p:nvPr/>
        </p:nvSpPr>
        <p:spPr>
          <a:xfrm>
            <a:off x="1028700" y="933450"/>
            <a:ext cx="11620500" cy="890437"/>
          </a:xfrm>
          <a:prstGeom prst="rect">
            <a:avLst/>
          </a:prstGeom>
        </p:spPr>
        <p:txBody>
          <a:bodyPr wrap="square" lIns="0" tIns="0" rIns="0" bIns="0" rtlCol="0" anchor="t">
            <a:spAutoFit/>
          </a:bodyPr>
          <a:lstStyle/>
          <a:p>
            <a:pPr marL="0" lvl="0" indent="0" algn="ctr">
              <a:lnSpc>
                <a:spcPts val="7291"/>
              </a:lnSpc>
              <a:spcBef>
                <a:spcPct val="0"/>
              </a:spcBef>
            </a:pPr>
            <a:r>
              <a:rPr lang="en-US" sz="5283" spc="184" dirty="0">
                <a:solidFill>
                  <a:srgbClr val="010101"/>
                </a:solidFill>
                <a:latin typeface="Archivo Black"/>
                <a:ea typeface="Archivo Black"/>
                <a:cs typeface="Archivo Black"/>
                <a:sym typeface="Archivo Black"/>
              </a:rPr>
              <a:t> MEASURABLE OUTCOMES?</a:t>
            </a:r>
          </a:p>
        </p:txBody>
      </p:sp>
      <p:sp>
        <p:nvSpPr>
          <p:cNvPr id="4" name="TextBox 4"/>
          <p:cNvSpPr txBox="1"/>
          <p:nvPr/>
        </p:nvSpPr>
        <p:spPr>
          <a:xfrm>
            <a:off x="689102" y="2122889"/>
            <a:ext cx="7159498" cy="873444"/>
          </a:xfrm>
          <a:prstGeom prst="rect">
            <a:avLst/>
          </a:prstGeom>
        </p:spPr>
        <p:txBody>
          <a:bodyPr wrap="square" lIns="0" tIns="0" rIns="0" bIns="0" rtlCol="0" anchor="t">
            <a:spAutoFit/>
          </a:bodyPr>
          <a:lstStyle/>
          <a:p>
            <a:pPr algn="ctr">
              <a:spcBef>
                <a:spcPct val="0"/>
              </a:spcBef>
            </a:pPr>
            <a:r>
              <a:rPr lang="en-US" sz="2838" spc="-56" dirty="0">
                <a:solidFill>
                  <a:srgbClr val="010101"/>
                </a:solidFill>
                <a:latin typeface="Montserrat Light Bold"/>
                <a:ea typeface="Montserrat Light Bold"/>
                <a:cs typeface="Montserrat Light Bold"/>
                <a:sym typeface="Montserrat Light Bold"/>
              </a:rPr>
              <a:t>Prosecution:</a:t>
            </a:r>
          </a:p>
          <a:p>
            <a:pPr>
              <a:spcBef>
                <a:spcPct val="0"/>
              </a:spcBef>
            </a:pPr>
            <a:endParaRPr lang="en-US" sz="2838" spc="-56" dirty="0">
              <a:solidFill>
                <a:srgbClr val="010101"/>
              </a:solidFill>
              <a:latin typeface="Montserrat Light Bold"/>
              <a:ea typeface="Montserrat Light Bold"/>
              <a:cs typeface="Montserrat Light Bold"/>
              <a:sym typeface="Montserrat Light Bold"/>
            </a:endParaRPr>
          </a:p>
        </p:txBody>
      </p:sp>
      <p:sp>
        <p:nvSpPr>
          <p:cNvPr id="5" name="TextBox 5"/>
          <p:cNvSpPr txBox="1"/>
          <p:nvPr/>
        </p:nvSpPr>
        <p:spPr>
          <a:xfrm>
            <a:off x="701134" y="2861043"/>
            <a:ext cx="6995066" cy="4584845"/>
          </a:xfrm>
          <a:prstGeom prst="rect">
            <a:avLst/>
          </a:prstGeom>
        </p:spPr>
        <p:txBody>
          <a:bodyPr wrap="square" lIns="0" tIns="0" rIns="0" bIns="0" rtlCol="0" anchor="t">
            <a:spAutoFit/>
          </a:bodyPr>
          <a:lstStyle/>
          <a:p>
            <a:r>
              <a:rPr lang="en-US" sz="2800" spc="-56" dirty="0">
                <a:solidFill>
                  <a:srgbClr val="010101"/>
                </a:solidFill>
                <a:latin typeface="Montserrat Light Bold"/>
                <a:ea typeface="Montserrat Light Bold"/>
                <a:cs typeface="Montserrat Light Bold"/>
                <a:sym typeface="Montserrat Light Bold"/>
              </a:rPr>
              <a:t>HT taskforce evaluation reports that</a:t>
            </a:r>
          </a:p>
          <a:p>
            <a:r>
              <a:rPr lang="en-US" sz="2800" spc="-56" dirty="0">
                <a:solidFill>
                  <a:srgbClr val="010101"/>
                </a:solidFill>
                <a:latin typeface="Montserrat Light Bold"/>
                <a:ea typeface="Montserrat Light Bold"/>
                <a:cs typeface="Montserrat Light Bold"/>
                <a:sym typeface="Montserrat Light Bold"/>
              </a:rPr>
              <a:t>1/3 of taskforces reported protocols  to arrest victims to increase prosecutions </a:t>
            </a:r>
          </a:p>
          <a:p>
            <a:pPr algn="ctr"/>
            <a:endParaRPr lang="en-US" sz="2674" dirty="0">
              <a:solidFill>
                <a:srgbClr val="010101"/>
              </a:solidFill>
              <a:latin typeface="Montserrat Light"/>
              <a:ea typeface="Montserrat Light"/>
              <a:cs typeface="Montserrat Light"/>
              <a:sym typeface="Montserrat Light"/>
            </a:endParaRPr>
          </a:p>
          <a:p>
            <a:r>
              <a:rPr lang="en-US" sz="2674" dirty="0">
                <a:solidFill>
                  <a:srgbClr val="010101"/>
                </a:solidFill>
                <a:latin typeface="Montserrat Light"/>
                <a:ea typeface="Montserrat Light"/>
                <a:cs typeface="Montserrat Light"/>
                <a:sym typeface="Montserrat Light"/>
              </a:rPr>
              <a:t>King County Attorney’s Office (KCPAO) prosecuted </a:t>
            </a:r>
            <a:r>
              <a:rPr lang="en-US" sz="2674" dirty="0">
                <a:solidFill>
                  <a:srgbClr val="010101"/>
                </a:solidFill>
                <a:latin typeface="Montserrat Light Bold"/>
                <a:ea typeface="Montserrat Light Bold"/>
                <a:cs typeface="Montserrat Light Bold"/>
                <a:sym typeface="Montserrat Light Bold"/>
              </a:rPr>
              <a:t>zero</a:t>
            </a:r>
            <a:r>
              <a:rPr lang="en-US" sz="2674" dirty="0">
                <a:solidFill>
                  <a:srgbClr val="010101"/>
                </a:solidFill>
                <a:latin typeface="Montserrat Light"/>
                <a:ea typeface="Montserrat Light"/>
                <a:cs typeface="Montserrat Light"/>
                <a:sym typeface="Montserrat Light"/>
              </a:rPr>
              <a:t> cases involving little </a:t>
            </a:r>
            <a:r>
              <a:rPr lang="en-US" sz="2674" dirty="0">
                <a:solidFill>
                  <a:srgbClr val="010101"/>
                </a:solidFill>
                <a:latin typeface="Montserrat Light Bold"/>
                <a:ea typeface="Montserrat Light Bold"/>
                <a:cs typeface="Montserrat Light Bold"/>
                <a:sym typeface="Montserrat Light Bold"/>
              </a:rPr>
              <a:t>boys</a:t>
            </a:r>
            <a:r>
              <a:rPr lang="en-US" sz="2674" dirty="0">
                <a:solidFill>
                  <a:srgbClr val="010101"/>
                </a:solidFill>
                <a:latin typeface="Montserrat Light"/>
                <a:ea typeface="Montserrat Light"/>
                <a:cs typeface="Montserrat Light"/>
                <a:sym typeface="Montserrat Light"/>
              </a:rPr>
              <a:t>, in 2022. With no identified cases involving a non-fictitious boy victim publicized in their data.</a:t>
            </a:r>
          </a:p>
          <a:p>
            <a:endParaRPr lang="en-US" sz="2674" dirty="0">
              <a:solidFill>
                <a:srgbClr val="010101"/>
              </a:solidFill>
              <a:latin typeface="Montserrat Light"/>
              <a:ea typeface="Montserrat Light"/>
              <a:cs typeface="Montserrat Light"/>
              <a:sym typeface="Montserrat Light"/>
            </a:endParaRPr>
          </a:p>
          <a:p>
            <a:r>
              <a:rPr lang="en-US" sz="2674" dirty="0">
                <a:solidFill>
                  <a:srgbClr val="010101"/>
                </a:solidFill>
                <a:latin typeface="Montserrat Light Bold"/>
                <a:ea typeface="Montserrat Light Bold"/>
                <a:cs typeface="Montserrat Light Bold"/>
                <a:sym typeface="Montserrat Light Bold"/>
              </a:rPr>
              <a:t>Zero </a:t>
            </a:r>
            <a:r>
              <a:rPr lang="en-US" sz="2674" dirty="0">
                <a:solidFill>
                  <a:srgbClr val="010101"/>
                </a:solidFill>
                <a:latin typeface="Montserrat Light"/>
                <a:ea typeface="Montserrat Light"/>
                <a:cs typeface="Montserrat Light"/>
                <a:sym typeface="Montserrat Light"/>
              </a:rPr>
              <a:t>cases involving </a:t>
            </a:r>
            <a:r>
              <a:rPr lang="en-US" sz="2674" dirty="0">
                <a:solidFill>
                  <a:srgbClr val="010101"/>
                </a:solidFill>
                <a:latin typeface="Montserrat Light Bold"/>
                <a:ea typeface="Montserrat Light Bold"/>
                <a:cs typeface="Montserrat Light Bold"/>
                <a:sym typeface="Montserrat Light Bold"/>
              </a:rPr>
              <a:t>transgender youth.  </a:t>
            </a:r>
          </a:p>
        </p:txBody>
      </p:sp>
      <p:sp>
        <p:nvSpPr>
          <p:cNvPr id="6" name="TextBox 6"/>
          <p:cNvSpPr txBox="1"/>
          <p:nvPr/>
        </p:nvSpPr>
        <p:spPr>
          <a:xfrm>
            <a:off x="11277600" y="2122889"/>
            <a:ext cx="2903405" cy="474682"/>
          </a:xfrm>
          <a:prstGeom prst="rect">
            <a:avLst/>
          </a:prstGeom>
        </p:spPr>
        <p:txBody>
          <a:bodyPr lIns="0" tIns="0" rIns="0" bIns="0" rtlCol="0" anchor="t">
            <a:spAutoFit/>
          </a:bodyPr>
          <a:lstStyle/>
          <a:p>
            <a:pPr algn="ctr">
              <a:lnSpc>
                <a:spcPts val="3973"/>
              </a:lnSpc>
              <a:spcBef>
                <a:spcPct val="0"/>
              </a:spcBef>
            </a:pPr>
            <a:r>
              <a:rPr lang="en-US" sz="2838" spc="-56" dirty="0">
                <a:solidFill>
                  <a:srgbClr val="010101"/>
                </a:solidFill>
                <a:latin typeface="Montserrat Light Bold"/>
                <a:ea typeface="Montserrat Light Bold"/>
                <a:cs typeface="Montserrat Light Bold"/>
                <a:sym typeface="Montserrat Light Bold"/>
              </a:rPr>
              <a:t>Efficiency:</a:t>
            </a:r>
          </a:p>
        </p:txBody>
      </p:sp>
      <p:sp>
        <p:nvSpPr>
          <p:cNvPr id="7" name="TextBox 7"/>
          <p:cNvSpPr txBox="1"/>
          <p:nvPr/>
        </p:nvSpPr>
        <p:spPr>
          <a:xfrm>
            <a:off x="8991600" y="2803054"/>
            <a:ext cx="8382000" cy="6584367"/>
          </a:xfrm>
          <a:prstGeom prst="rect">
            <a:avLst/>
          </a:prstGeom>
        </p:spPr>
        <p:txBody>
          <a:bodyPr wrap="square" lIns="0" tIns="0" rIns="0" bIns="0" rtlCol="0" anchor="t">
            <a:spAutoFit/>
          </a:bodyPr>
          <a:lstStyle/>
          <a:p>
            <a:r>
              <a:rPr lang="en-US" sz="2674" dirty="0">
                <a:solidFill>
                  <a:srgbClr val="010101"/>
                </a:solidFill>
                <a:latin typeface="Montserrat Light"/>
                <a:ea typeface="Montserrat Light"/>
                <a:cs typeface="Montserrat Light"/>
                <a:sym typeface="Montserrat Light"/>
              </a:rPr>
              <a:t>250 cases of children involved in prostitution annually. </a:t>
            </a:r>
          </a:p>
          <a:p>
            <a:endParaRPr lang="en-US" sz="2674" dirty="0">
              <a:solidFill>
                <a:srgbClr val="010101"/>
              </a:solidFill>
              <a:latin typeface="Montserrat Light"/>
              <a:ea typeface="Montserrat Light"/>
              <a:cs typeface="Montserrat Light"/>
              <a:sym typeface="Montserrat Light"/>
            </a:endParaRPr>
          </a:p>
          <a:p>
            <a:r>
              <a:rPr lang="en-US" sz="2674" dirty="0">
                <a:solidFill>
                  <a:srgbClr val="010101"/>
                </a:solidFill>
                <a:latin typeface="Montserrat Light"/>
                <a:ea typeface="Montserrat Light"/>
                <a:cs typeface="Montserrat Light"/>
                <a:sym typeface="Montserrat Light"/>
              </a:rPr>
              <a:t>Overwhelmingly fictitious cases prosecuted, focusing on buyer reduction strategies. Prosecuting only </a:t>
            </a:r>
            <a:r>
              <a:rPr lang="en-US" sz="2674" dirty="0">
                <a:solidFill>
                  <a:srgbClr val="010101"/>
                </a:solidFill>
                <a:latin typeface="Montserrat Light Bold"/>
                <a:ea typeface="Montserrat Light Bold"/>
                <a:cs typeface="Montserrat Light Bold"/>
                <a:sym typeface="Montserrat Light Bold"/>
              </a:rPr>
              <a:t>4% </a:t>
            </a:r>
            <a:r>
              <a:rPr lang="en-US" sz="2674" dirty="0">
                <a:solidFill>
                  <a:srgbClr val="010101"/>
                </a:solidFill>
                <a:latin typeface="Montserrat Light"/>
                <a:ea typeface="Montserrat Light"/>
                <a:cs typeface="Montserrat Light"/>
                <a:sym typeface="Montserrat Light"/>
              </a:rPr>
              <a:t>of known cases, involving 10 just children. </a:t>
            </a:r>
          </a:p>
          <a:p>
            <a:endParaRPr lang="en-US" sz="2674" dirty="0">
              <a:solidFill>
                <a:srgbClr val="010101"/>
              </a:solidFill>
              <a:latin typeface="Montserrat Light"/>
              <a:ea typeface="Montserrat Light"/>
              <a:cs typeface="Montserrat Light"/>
              <a:sym typeface="Montserrat Light"/>
            </a:endParaRPr>
          </a:p>
          <a:p>
            <a:r>
              <a:rPr lang="en-US" sz="2674" dirty="0">
                <a:solidFill>
                  <a:srgbClr val="010101"/>
                </a:solidFill>
                <a:latin typeface="Montserrat Light"/>
                <a:ea typeface="Montserrat Light"/>
                <a:cs typeface="Montserrat Light"/>
                <a:sym typeface="Montserrat Light"/>
              </a:rPr>
              <a:t>of the 10 children, </a:t>
            </a:r>
            <a:r>
              <a:rPr lang="en-US" sz="2674" dirty="0">
                <a:solidFill>
                  <a:srgbClr val="010101"/>
                </a:solidFill>
                <a:latin typeface="Montserrat Light Bold"/>
                <a:ea typeface="Montserrat Light Bold"/>
                <a:cs typeface="Montserrat Light Bold"/>
                <a:sym typeface="Montserrat Light Bold"/>
              </a:rPr>
              <a:t>50 percent</a:t>
            </a:r>
            <a:r>
              <a:rPr lang="en-US" sz="2674" dirty="0">
                <a:solidFill>
                  <a:srgbClr val="010101"/>
                </a:solidFill>
                <a:latin typeface="Montserrat Light"/>
                <a:ea typeface="Montserrat Light"/>
                <a:cs typeface="Montserrat Light"/>
                <a:sym typeface="Montserrat Light"/>
              </a:rPr>
              <a:t> of them percent were white, an overrepresentation of white victims. </a:t>
            </a:r>
          </a:p>
          <a:p>
            <a:endParaRPr lang="en-US" sz="2674" dirty="0">
              <a:solidFill>
                <a:srgbClr val="010101"/>
              </a:solidFill>
              <a:latin typeface="Montserrat Light"/>
              <a:ea typeface="Montserrat Light"/>
              <a:cs typeface="Montserrat Light"/>
              <a:sym typeface="Montserrat Light"/>
            </a:endParaRPr>
          </a:p>
          <a:p>
            <a:r>
              <a:rPr lang="en-US" sz="2674" dirty="0">
                <a:solidFill>
                  <a:srgbClr val="010101"/>
                </a:solidFill>
                <a:latin typeface="Montserrat Light"/>
                <a:ea typeface="Montserrat Light"/>
                <a:cs typeface="Montserrat Light"/>
                <a:sym typeface="Montserrat Light"/>
              </a:rPr>
              <a:t>of the traffickers </a:t>
            </a:r>
            <a:r>
              <a:rPr lang="en-US" sz="2674" dirty="0">
                <a:solidFill>
                  <a:srgbClr val="010101"/>
                </a:solidFill>
                <a:latin typeface="Montserrat Light Bold"/>
                <a:ea typeface="Montserrat Light Bold"/>
                <a:cs typeface="Montserrat Light Bold"/>
                <a:sym typeface="Montserrat Light Bold"/>
              </a:rPr>
              <a:t>80% Black </a:t>
            </a:r>
            <a:r>
              <a:rPr lang="en-US" sz="2674" dirty="0">
                <a:solidFill>
                  <a:srgbClr val="010101"/>
                </a:solidFill>
                <a:latin typeface="Montserrat Light"/>
                <a:ea typeface="Montserrat Light"/>
                <a:cs typeface="Montserrat Light"/>
                <a:sym typeface="Montserrat Light"/>
              </a:rPr>
              <a:t>or African American</a:t>
            </a:r>
          </a:p>
          <a:p>
            <a:endParaRPr lang="en-US" sz="2674" dirty="0">
              <a:solidFill>
                <a:srgbClr val="010101"/>
              </a:solidFill>
              <a:latin typeface="Montserrat Light"/>
              <a:ea typeface="Montserrat Light"/>
              <a:cs typeface="Montserrat Light"/>
              <a:sym typeface="Montserrat Light"/>
            </a:endParaRPr>
          </a:p>
          <a:p>
            <a:r>
              <a:rPr lang="en-US" sz="2674" dirty="0">
                <a:solidFill>
                  <a:srgbClr val="010101"/>
                </a:solidFill>
                <a:latin typeface="Montserrat Light"/>
                <a:ea typeface="Montserrat Light"/>
                <a:cs typeface="Montserrat Light"/>
                <a:sym typeface="Montserrat Light"/>
              </a:rPr>
              <a:t>Cost in prosecution 1 million + annually.</a:t>
            </a:r>
          </a:p>
          <a:p>
            <a:r>
              <a:rPr lang="en-US" sz="2674" dirty="0">
                <a:solidFill>
                  <a:srgbClr val="010101"/>
                </a:solidFill>
                <a:latin typeface="Montserrat Light"/>
                <a:ea typeface="Montserrat Light"/>
                <a:cs typeface="Montserrat Light"/>
                <a:sym typeface="Montserrat Light"/>
              </a:rPr>
              <a:t>Cost in supporting structures, millions. </a:t>
            </a:r>
          </a:p>
        </p:txBody>
      </p:sp>
    </p:spTree>
    <p:extLst>
      <p:ext uri="{BB962C8B-B14F-4D97-AF65-F5344CB8AC3E}">
        <p14:creationId xmlns:p14="http://schemas.microsoft.com/office/powerpoint/2010/main" val="2495273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en-US" dirty="0"/>
          </a:p>
        </p:txBody>
      </p:sp>
      <p:sp>
        <p:nvSpPr>
          <p:cNvPr id="3" name="Freeform 3"/>
          <p:cNvSpPr/>
          <p:nvPr/>
        </p:nvSpPr>
        <p:spPr>
          <a:xfrm>
            <a:off x="-1170495" y="7190896"/>
            <a:ext cx="10252581" cy="3460246"/>
          </a:xfrm>
          <a:custGeom>
            <a:avLst/>
            <a:gdLst/>
            <a:ahLst/>
            <a:cxnLst/>
            <a:rect l="l" t="t" r="r" b="b"/>
            <a:pathLst>
              <a:path w="10252581" h="3460246">
                <a:moveTo>
                  <a:pt x="0" y="0"/>
                </a:moveTo>
                <a:lnTo>
                  <a:pt x="10252581" y="0"/>
                </a:lnTo>
                <a:lnTo>
                  <a:pt x="10252581" y="3460246"/>
                </a:lnTo>
                <a:lnTo>
                  <a:pt x="0" y="3460246"/>
                </a:lnTo>
                <a:lnTo>
                  <a:pt x="0" y="0"/>
                </a:lnTo>
                <a:close/>
              </a:path>
            </a:pathLst>
          </a:custGeom>
          <a:blipFill>
            <a:blip r:embed="rId3"/>
            <a:stretch>
              <a:fillRect/>
            </a:stretch>
          </a:blipFill>
        </p:spPr>
        <p:txBody>
          <a:bodyPr/>
          <a:lstStyle/>
          <a:p>
            <a:endParaRPr lang="en-US" dirty="0"/>
          </a:p>
        </p:txBody>
      </p:sp>
      <p:sp>
        <p:nvSpPr>
          <p:cNvPr id="4" name="TextBox 4"/>
          <p:cNvSpPr txBox="1"/>
          <p:nvPr/>
        </p:nvSpPr>
        <p:spPr>
          <a:xfrm>
            <a:off x="-994309" y="408180"/>
            <a:ext cx="12502766" cy="898392"/>
          </a:xfrm>
          <a:prstGeom prst="rect">
            <a:avLst/>
          </a:prstGeom>
        </p:spPr>
        <p:txBody>
          <a:bodyPr lIns="0" tIns="0" rIns="0" bIns="0" rtlCol="0" anchor="t">
            <a:spAutoFit/>
          </a:bodyPr>
          <a:lstStyle/>
          <a:p>
            <a:pPr marL="0" lvl="0" indent="0" algn="ctr">
              <a:lnSpc>
                <a:spcPts val="7291"/>
              </a:lnSpc>
              <a:spcBef>
                <a:spcPct val="0"/>
              </a:spcBef>
            </a:pPr>
            <a:r>
              <a:rPr lang="en-US" sz="5283" spc="184" dirty="0">
                <a:solidFill>
                  <a:srgbClr val="010101"/>
                </a:solidFill>
                <a:latin typeface="Archivo Black"/>
                <a:ea typeface="Archivo Black"/>
                <a:cs typeface="Archivo Black"/>
                <a:sym typeface="Archivo Black"/>
              </a:rPr>
              <a:t>TOPICS TO CONSIDER</a:t>
            </a:r>
          </a:p>
        </p:txBody>
      </p:sp>
      <p:sp>
        <p:nvSpPr>
          <p:cNvPr id="5" name="TextBox 5"/>
          <p:cNvSpPr txBox="1"/>
          <p:nvPr/>
        </p:nvSpPr>
        <p:spPr>
          <a:xfrm>
            <a:off x="1028700" y="1795463"/>
            <a:ext cx="6734566" cy="5159489"/>
          </a:xfrm>
          <a:prstGeom prst="rect">
            <a:avLst/>
          </a:prstGeom>
        </p:spPr>
        <p:txBody>
          <a:bodyPr lIns="0" tIns="0" rIns="0" bIns="0" rtlCol="0" anchor="t">
            <a:spAutoFit/>
          </a:bodyPr>
          <a:lstStyle/>
          <a:p>
            <a:pPr marL="788197" lvl="1" indent="-394098" algn="l">
              <a:lnSpc>
                <a:spcPts val="5111"/>
              </a:lnSpc>
              <a:buFont typeface="Arial"/>
              <a:buChar char="•"/>
            </a:pPr>
            <a:r>
              <a:rPr lang="en-US" sz="3650" dirty="0">
                <a:solidFill>
                  <a:srgbClr val="010101"/>
                </a:solidFill>
                <a:latin typeface="Montserrat Classic"/>
                <a:ea typeface="Montserrat Classic"/>
                <a:cs typeface="Montserrat Classic"/>
                <a:sym typeface="Montserrat Classic"/>
              </a:rPr>
              <a:t>Incarceration doesn’t create better neighbors or partners, nor does it empower all people in our community to  participate in the economy.</a:t>
            </a:r>
          </a:p>
          <a:p>
            <a:pPr algn="l">
              <a:lnSpc>
                <a:spcPts val="5111"/>
              </a:lnSpc>
            </a:pPr>
            <a:endParaRPr lang="en-US" sz="3650" dirty="0">
              <a:solidFill>
                <a:srgbClr val="010101"/>
              </a:solidFill>
              <a:latin typeface="Montserrat Classic"/>
              <a:ea typeface="Montserrat Classic"/>
              <a:cs typeface="Montserrat Classic"/>
              <a:sym typeface="Montserrat Classic"/>
            </a:endParaRPr>
          </a:p>
        </p:txBody>
      </p:sp>
      <p:sp>
        <p:nvSpPr>
          <p:cNvPr id="6" name="TextBox 6"/>
          <p:cNvSpPr txBox="1"/>
          <p:nvPr/>
        </p:nvSpPr>
        <p:spPr>
          <a:xfrm>
            <a:off x="9144000" y="1367790"/>
            <a:ext cx="8333858" cy="8906092"/>
          </a:xfrm>
          <a:prstGeom prst="rect">
            <a:avLst/>
          </a:prstGeom>
        </p:spPr>
        <p:txBody>
          <a:bodyPr lIns="0" tIns="0" rIns="0" bIns="0" rtlCol="0" anchor="t">
            <a:spAutoFit/>
          </a:bodyPr>
          <a:lstStyle/>
          <a:p>
            <a:pPr marL="777242" lvl="1" indent="-388621" algn="l">
              <a:lnSpc>
                <a:spcPts val="5040"/>
              </a:lnSpc>
              <a:buFont typeface="Arial"/>
              <a:buChar char="•"/>
            </a:pPr>
            <a:r>
              <a:rPr lang="en-US" sz="3600" spc="352" dirty="0">
                <a:solidFill>
                  <a:srgbClr val="010101"/>
                </a:solidFill>
                <a:latin typeface="Montserrat Classic"/>
                <a:ea typeface="Montserrat Classic"/>
                <a:cs typeface="Montserrat Classic"/>
                <a:sym typeface="Montserrat Classic"/>
              </a:rPr>
              <a:t>Not all survivors hate our traffickers nor wish them harm.</a:t>
            </a:r>
          </a:p>
          <a:p>
            <a:pPr marL="777242" lvl="1" indent="-388621" algn="l">
              <a:lnSpc>
                <a:spcPts val="5040"/>
              </a:lnSpc>
              <a:buFont typeface="Arial"/>
              <a:buChar char="•"/>
            </a:pPr>
            <a:r>
              <a:rPr lang="en-US" sz="3600" spc="352" dirty="0">
                <a:solidFill>
                  <a:srgbClr val="010101"/>
                </a:solidFill>
                <a:latin typeface="Montserrat Classic"/>
                <a:ea typeface="Montserrat Classic"/>
                <a:cs typeface="Montserrat Classic"/>
                <a:sym typeface="Montserrat Classic"/>
              </a:rPr>
              <a:t>We may want the opportunity to wish them well and actualize that wellness</a:t>
            </a:r>
          </a:p>
          <a:p>
            <a:pPr marL="777242" lvl="1" indent="-388621" algn="l">
              <a:lnSpc>
                <a:spcPts val="5040"/>
              </a:lnSpc>
              <a:buFont typeface="Arial"/>
              <a:buChar char="•"/>
            </a:pPr>
            <a:r>
              <a:rPr lang="en-US" sz="3600" spc="352" dirty="0">
                <a:solidFill>
                  <a:srgbClr val="010101"/>
                </a:solidFill>
                <a:latin typeface="Montserrat Classic"/>
                <a:ea typeface="Montserrat Classic"/>
                <a:cs typeface="Montserrat Classic"/>
                <a:sym typeface="Montserrat Classic"/>
              </a:rPr>
              <a:t>Relationships between harm and harm-doers are nuanced. They are wide and varied, as does the style by which someone “traffics” another. </a:t>
            </a:r>
          </a:p>
          <a:p>
            <a:pPr algn="l">
              <a:lnSpc>
                <a:spcPts val="5040"/>
              </a:lnSpc>
              <a:spcBef>
                <a:spcPct val="0"/>
              </a:spcBef>
            </a:pPr>
            <a:endParaRPr lang="en-US" sz="3600" spc="352" dirty="0">
              <a:solidFill>
                <a:srgbClr val="010101"/>
              </a:solidFill>
              <a:latin typeface="Montserrat Classic"/>
              <a:ea typeface="Montserrat Classic"/>
              <a:cs typeface="Montserrat Classic"/>
              <a:sym typeface="Montserrat Classic"/>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00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en-US" dirty="0"/>
          </a:p>
        </p:txBody>
      </p:sp>
      <p:sp>
        <p:nvSpPr>
          <p:cNvPr id="3" name="Freeform 3"/>
          <p:cNvSpPr/>
          <p:nvPr/>
        </p:nvSpPr>
        <p:spPr>
          <a:xfrm>
            <a:off x="-1170495" y="7190896"/>
            <a:ext cx="10252581" cy="3460246"/>
          </a:xfrm>
          <a:custGeom>
            <a:avLst/>
            <a:gdLst/>
            <a:ahLst/>
            <a:cxnLst/>
            <a:rect l="l" t="t" r="r" b="b"/>
            <a:pathLst>
              <a:path w="10252581" h="3460246">
                <a:moveTo>
                  <a:pt x="0" y="0"/>
                </a:moveTo>
                <a:lnTo>
                  <a:pt x="10252581" y="0"/>
                </a:lnTo>
                <a:lnTo>
                  <a:pt x="10252581" y="3460246"/>
                </a:lnTo>
                <a:lnTo>
                  <a:pt x="0" y="3460246"/>
                </a:lnTo>
                <a:lnTo>
                  <a:pt x="0" y="0"/>
                </a:lnTo>
                <a:close/>
              </a:path>
            </a:pathLst>
          </a:custGeom>
          <a:blipFill>
            <a:blip r:embed="rId3"/>
            <a:stretch>
              <a:fillRect/>
            </a:stretch>
          </a:blipFill>
        </p:spPr>
        <p:txBody>
          <a:bodyPr/>
          <a:lstStyle/>
          <a:p>
            <a:endParaRPr lang="en-US" dirty="0"/>
          </a:p>
        </p:txBody>
      </p:sp>
      <p:sp>
        <p:nvSpPr>
          <p:cNvPr id="4" name="TextBox 4"/>
          <p:cNvSpPr txBox="1"/>
          <p:nvPr/>
        </p:nvSpPr>
        <p:spPr>
          <a:xfrm>
            <a:off x="-994309" y="408180"/>
            <a:ext cx="12502766" cy="898392"/>
          </a:xfrm>
          <a:prstGeom prst="rect">
            <a:avLst/>
          </a:prstGeom>
        </p:spPr>
        <p:txBody>
          <a:bodyPr lIns="0" tIns="0" rIns="0" bIns="0" rtlCol="0" anchor="t">
            <a:spAutoFit/>
          </a:bodyPr>
          <a:lstStyle/>
          <a:p>
            <a:pPr marL="0" lvl="0" indent="0" algn="ctr">
              <a:lnSpc>
                <a:spcPts val="7291"/>
              </a:lnSpc>
              <a:spcBef>
                <a:spcPct val="0"/>
              </a:spcBef>
            </a:pPr>
            <a:r>
              <a:rPr lang="en-US" sz="5283" spc="184" dirty="0">
                <a:solidFill>
                  <a:srgbClr val="010101"/>
                </a:solidFill>
                <a:latin typeface="Archivo Black"/>
                <a:ea typeface="Archivo Black"/>
                <a:cs typeface="Archivo Black"/>
                <a:sym typeface="Archivo Black"/>
              </a:rPr>
              <a:t>TOPICS TO CONSIDER</a:t>
            </a:r>
          </a:p>
        </p:txBody>
      </p:sp>
      <p:sp>
        <p:nvSpPr>
          <p:cNvPr id="5" name="TextBox 5"/>
          <p:cNvSpPr txBox="1"/>
          <p:nvPr/>
        </p:nvSpPr>
        <p:spPr>
          <a:xfrm>
            <a:off x="541131" y="2095500"/>
            <a:ext cx="8053386" cy="3945696"/>
          </a:xfrm>
          <a:prstGeom prst="rect">
            <a:avLst/>
          </a:prstGeom>
        </p:spPr>
        <p:txBody>
          <a:bodyPr lIns="0" tIns="0" rIns="0" bIns="0" rtlCol="0" anchor="t">
            <a:spAutoFit/>
          </a:bodyPr>
          <a:lstStyle/>
          <a:p>
            <a:pPr marL="604519" lvl="1" indent="-302260" algn="l">
              <a:lnSpc>
                <a:spcPts val="3919"/>
              </a:lnSpc>
              <a:buFont typeface="Arial"/>
              <a:buChar char="•"/>
            </a:pPr>
            <a:r>
              <a:rPr lang="en-US" sz="2799" dirty="0">
                <a:solidFill>
                  <a:srgbClr val="010101"/>
                </a:solidFill>
                <a:latin typeface="Montserrat Classic"/>
                <a:ea typeface="Montserrat Classic"/>
                <a:cs typeface="Montserrat Classic"/>
                <a:sym typeface="Montserrat Classic"/>
              </a:rPr>
              <a:t>Values of colonization promote scarcity and competition, forcing marginalized communities to oppress each other. </a:t>
            </a:r>
          </a:p>
          <a:p>
            <a:pPr marL="604519" lvl="1" indent="-302260" algn="l">
              <a:lnSpc>
                <a:spcPts val="3919"/>
              </a:lnSpc>
              <a:buFont typeface="Arial"/>
              <a:buChar char="•"/>
            </a:pPr>
            <a:r>
              <a:rPr lang="en-US" sz="2799" dirty="0">
                <a:solidFill>
                  <a:srgbClr val="010101"/>
                </a:solidFill>
                <a:latin typeface="Montserrat Classic"/>
                <a:ea typeface="Montserrat Classic"/>
                <a:cs typeface="Montserrat Classic"/>
                <a:sym typeface="Montserrat Classic"/>
              </a:rPr>
              <a:t>Survival Criminality: We all need to eat and feed our families and are often not given access to less harmful means of doing so. </a:t>
            </a:r>
          </a:p>
          <a:p>
            <a:pPr algn="l">
              <a:lnSpc>
                <a:spcPts val="3919"/>
              </a:lnSpc>
            </a:pPr>
            <a:endParaRPr lang="en-US" sz="2799" dirty="0">
              <a:solidFill>
                <a:srgbClr val="010101"/>
              </a:solidFill>
              <a:latin typeface="Montserrat Classic"/>
              <a:ea typeface="Montserrat Classic"/>
              <a:cs typeface="Montserrat Classic"/>
              <a:sym typeface="Montserrat Classic"/>
            </a:endParaRPr>
          </a:p>
        </p:txBody>
      </p:sp>
      <p:sp>
        <p:nvSpPr>
          <p:cNvPr id="6" name="TextBox 6"/>
          <p:cNvSpPr txBox="1"/>
          <p:nvPr/>
        </p:nvSpPr>
        <p:spPr>
          <a:xfrm>
            <a:off x="9082086" y="2171972"/>
            <a:ext cx="8321883" cy="2153795"/>
          </a:xfrm>
          <a:prstGeom prst="rect">
            <a:avLst/>
          </a:prstGeom>
        </p:spPr>
        <p:txBody>
          <a:bodyPr wrap="square" lIns="0" tIns="0" rIns="0" bIns="0" rtlCol="0" anchor="t">
            <a:spAutoFit/>
          </a:bodyPr>
          <a:lstStyle/>
          <a:p>
            <a:pPr marL="604519" lvl="1" indent="-302260" algn="l">
              <a:buFont typeface="Arial"/>
              <a:buChar char="•"/>
            </a:pPr>
            <a:r>
              <a:rPr lang="en-US" sz="2799" spc="274" dirty="0">
                <a:solidFill>
                  <a:srgbClr val="010101"/>
                </a:solidFill>
                <a:latin typeface="Montserrat Classic"/>
                <a:ea typeface="Montserrat Classic"/>
                <a:cs typeface="Montserrat Classic"/>
                <a:sym typeface="Montserrat Classic"/>
              </a:rPr>
              <a:t>Mainstream criminal legal system does not restore harm caused by exploitation.</a:t>
            </a:r>
          </a:p>
          <a:p>
            <a:pPr marL="604519" lvl="1" indent="-302260" algn="l">
              <a:buFont typeface="Arial"/>
              <a:buChar char="•"/>
            </a:pPr>
            <a:r>
              <a:rPr lang="en-US" sz="2799" spc="274" dirty="0">
                <a:solidFill>
                  <a:srgbClr val="010101"/>
                </a:solidFill>
                <a:latin typeface="Montserrat Classic"/>
                <a:ea typeface="Montserrat Classic"/>
                <a:cs typeface="Montserrat Classic"/>
                <a:sym typeface="Montserrat Classic"/>
              </a:rPr>
              <a:t>Main form is restitution that is rarely paid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en-US" dirty="0"/>
          </a:p>
        </p:txBody>
      </p:sp>
      <p:sp>
        <p:nvSpPr>
          <p:cNvPr id="3" name="Freeform 3"/>
          <p:cNvSpPr/>
          <p:nvPr/>
        </p:nvSpPr>
        <p:spPr>
          <a:xfrm rot="2925483">
            <a:off x="5978889" y="4633519"/>
            <a:ext cx="15026802" cy="1591351"/>
          </a:xfrm>
          <a:custGeom>
            <a:avLst/>
            <a:gdLst/>
            <a:ahLst/>
            <a:cxnLst/>
            <a:rect l="l" t="t" r="r" b="b"/>
            <a:pathLst>
              <a:path w="15026802" h="1591351">
                <a:moveTo>
                  <a:pt x="0" y="0"/>
                </a:moveTo>
                <a:lnTo>
                  <a:pt x="15026802" y="0"/>
                </a:lnTo>
                <a:lnTo>
                  <a:pt x="15026802" y="1591350"/>
                </a:lnTo>
                <a:lnTo>
                  <a:pt x="0" y="1591350"/>
                </a:lnTo>
                <a:lnTo>
                  <a:pt x="0" y="0"/>
                </a:lnTo>
                <a:close/>
              </a:path>
            </a:pathLst>
          </a:custGeom>
          <a:blipFill>
            <a:blip r:embed="rId3"/>
            <a:stretch>
              <a:fillRect t="-86495"/>
            </a:stretch>
          </a:blipFill>
        </p:spPr>
        <p:txBody>
          <a:bodyPr/>
          <a:lstStyle/>
          <a:p>
            <a:endParaRPr lang="en-US" dirty="0"/>
          </a:p>
        </p:txBody>
      </p:sp>
      <p:grpSp>
        <p:nvGrpSpPr>
          <p:cNvPr id="4" name="Group 4"/>
          <p:cNvGrpSpPr/>
          <p:nvPr/>
        </p:nvGrpSpPr>
        <p:grpSpPr>
          <a:xfrm>
            <a:off x="-3950263" y="803081"/>
            <a:ext cx="15859325" cy="2258023"/>
            <a:chOff x="0" y="0"/>
            <a:chExt cx="1537211" cy="218865"/>
          </a:xfrm>
        </p:grpSpPr>
        <p:sp>
          <p:nvSpPr>
            <p:cNvPr id="5" name="Freeform 5"/>
            <p:cNvSpPr/>
            <p:nvPr/>
          </p:nvSpPr>
          <p:spPr>
            <a:xfrm>
              <a:off x="0" y="0"/>
              <a:ext cx="1537211" cy="218865"/>
            </a:xfrm>
            <a:custGeom>
              <a:avLst/>
              <a:gdLst/>
              <a:ahLst/>
              <a:cxnLst/>
              <a:rect l="l" t="t" r="r" b="b"/>
              <a:pathLst>
                <a:path w="1537211" h="218865">
                  <a:moveTo>
                    <a:pt x="1334011" y="0"/>
                  </a:moveTo>
                  <a:lnTo>
                    <a:pt x="0" y="0"/>
                  </a:lnTo>
                  <a:lnTo>
                    <a:pt x="203200" y="218865"/>
                  </a:lnTo>
                  <a:lnTo>
                    <a:pt x="1537211" y="218865"/>
                  </a:lnTo>
                  <a:lnTo>
                    <a:pt x="1334011" y="0"/>
                  </a:lnTo>
                  <a:close/>
                </a:path>
              </a:pathLst>
            </a:custGeom>
            <a:solidFill>
              <a:srgbClr val="040506"/>
            </a:solidFill>
            <a:ln cap="sq">
              <a:noFill/>
              <a:prstDash val="solid"/>
              <a:miter/>
            </a:ln>
          </p:spPr>
          <p:txBody>
            <a:bodyPr/>
            <a:lstStyle/>
            <a:p>
              <a:endParaRPr lang="en-US" dirty="0"/>
            </a:p>
          </p:txBody>
        </p:sp>
        <p:sp>
          <p:nvSpPr>
            <p:cNvPr id="6" name="TextBox 6"/>
            <p:cNvSpPr txBox="1"/>
            <p:nvPr/>
          </p:nvSpPr>
          <p:spPr>
            <a:xfrm>
              <a:off x="101600" y="-19050"/>
              <a:ext cx="1334011" cy="237915"/>
            </a:xfrm>
            <a:prstGeom prst="rect">
              <a:avLst/>
            </a:prstGeom>
          </p:spPr>
          <p:txBody>
            <a:bodyPr lIns="50800" tIns="50800" rIns="50800" bIns="50800" rtlCol="0" anchor="ctr"/>
            <a:lstStyle/>
            <a:p>
              <a:pPr marL="0" lvl="0" indent="0" algn="ctr">
                <a:lnSpc>
                  <a:spcPts val="2859"/>
                </a:lnSpc>
                <a:spcBef>
                  <a:spcPct val="0"/>
                </a:spcBef>
              </a:pPr>
              <a:endParaRPr dirty="0"/>
            </a:p>
          </p:txBody>
        </p:sp>
      </p:grpSp>
      <p:sp>
        <p:nvSpPr>
          <p:cNvPr id="7" name="Freeform 7"/>
          <p:cNvSpPr/>
          <p:nvPr/>
        </p:nvSpPr>
        <p:spPr>
          <a:xfrm>
            <a:off x="577548" y="3339516"/>
            <a:ext cx="1986037" cy="1803984"/>
          </a:xfrm>
          <a:custGeom>
            <a:avLst/>
            <a:gdLst/>
            <a:ahLst/>
            <a:cxnLst/>
            <a:rect l="l" t="t" r="r" b="b"/>
            <a:pathLst>
              <a:path w="1986037" h="1803984">
                <a:moveTo>
                  <a:pt x="0" y="0"/>
                </a:moveTo>
                <a:lnTo>
                  <a:pt x="1986037" y="0"/>
                </a:lnTo>
                <a:lnTo>
                  <a:pt x="1986037" y="1803984"/>
                </a:lnTo>
                <a:lnTo>
                  <a:pt x="0" y="18039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8" name="TextBox 8"/>
          <p:cNvSpPr txBox="1"/>
          <p:nvPr/>
        </p:nvSpPr>
        <p:spPr>
          <a:xfrm>
            <a:off x="2122031" y="1304859"/>
            <a:ext cx="7416941" cy="1132046"/>
          </a:xfrm>
          <a:prstGeom prst="rect">
            <a:avLst/>
          </a:prstGeom>
        </p:spPr>
        <p:txBody>
          <a:bodyPr lIns="0" tIns="0" rIns="0" bIns="0" rtlCol="0" anchor="t">
            <a:spAutoFit/>
          </a:bodyPr>
          <a:lstStyle/>
          <a:p>
            <a:pPr marL="0" lvl="0" indent="0" algn="ctr">
              <a:lnSpc>
                <a:spcPts val="9286"/>
              </a:lnSpc>
              <a:spcBef>
                <a:spcPct val="0"/>
              </a:spcBef>
            </a:pPr>
            <a:r>
              <a:rPr lang="en-US" sz="6729" u="none" strike="noStrike" dirty="0">
                <a:solidFill>
                  <a:srgbClr val="FFFFFF"/>
                </a:solidFill>
                <a:latin typeface="Archivo Black"/>
                <a:ea typeface="Archivo Black"/>
                <a:cs typeface="Archivo Black"/>
                <a:sym typeface="Archivo Black"/>
              </a:rPr>
              <a:t>ABOUT US</a:t>
            </a:r>
          </a:p>
        </p:txBody>
      </p:sp>
      <p:sp>
        <p:nvSpPr>
          <p:cNvPr id="9" name="TextBox 9"/>
          <p:cNvSpPr txBox="1"/>
          <p:nvPr/>
        </p:nvSpPr>
        <p:spPr>
          <a:xfrm>
            <a:off x="1077302" y="3998605"/>
            <a:ext cx="12094985" cy="5316845"/>
          </a:xfrm>
          <a:prstGeom prst="rect">
            <a:avLst/>
          </a:prstGeom>
        </p:spPr>
        <p:txBody>
          <a:bodyPr lIns="0" tIns="0" rIns="0" bIns="0" rtlCol="0" anchor="t">
            <a:spAutoFit/>
          </a:bodyPr>
          <a:lstStyle/>
          <a:p>
            <a:pPr algn="ctr">
              <a:lnSpc>
                <a:spcPts val="3705"/>
              </a:lnSpc>
              <a:spcBef>
                <a:spcPct val="0"/>
              </a:spcBef>
            </a:pPr>
            <a:r>
              <a:rPr lang="en-US" sz="2850" spc="279" dirty="0">
                <a:solidFill>
                  <a:srgbClr val="000000"/>
                </a:solidFill>
                <a:latin typeface="Montserrat Light Bold"/>
                <a:ea typeface="Montserrat Light Bold"/>
                <a:cs typeface="Montserrat Light Bold"/>
                <a:sym typeface="Montserrat Light Bold"/>
              </a:rPr>
              <a:t>“Restorative Justice creates a pathway toward community growth and resilience and challenges the traditional western criminal legal systems way of punitive forms of justice. Restorative Justice draws from traditional ways by approaching the whole person and the community. This is learned and passed down from First Nations, Native, Indigenous and Aboriginal peoples”.</a:t>
            </a:r>
          </a:p>
          <a:p>
            <a:pPr algn="ctr">
              <a:lnSpc>
                <a:spcPts val="3705"/>
              </a:lnSpc>
              <a:spcBef>
                <a:spcPct val="0"/>
              </a:spcBef>
            </a:pPr>
            <a:r>
              <a:rPr lang="en-US" sz="2850" spc="279" dirty="0">
                <a:solidFill>
                  <a:srgbClr val="000000"/>
                </a:solidFill>
                <a:latin typeface="Montserrat Light Bold"/>
                <a:ea typeface="Montserrat Light Bold"/>
                <a:cs typeface="Montserrat Light Bold"/>
                <a:sym typeface="Montserrat Light Bold"/>
              </a:rPr>
              <a:t>-Rebekah Layton </a:t>
            </a:r>
          </a:p>
          <a:p>
            <a:pPr algn="ctr">
              <a:lnSpc>
                <a:spcPts val="3705"/>
              </a:lnSpc>
              <a:spcBef>
                <a:spcPct val="0"/>
              </a:spcBef>
            </a:pPr>
            <a:r>
              <a:rPr lang="en-US" sz="2850" spc="279" dirty="0">
                <a:solidFill>
                  <a:srgbClr val="000000"/>
                </a:solidFill>
                <a:latin typeface="Montserrat Light Bold"/>
                <a:ea typeface="Montserrat Light Bold"/>
                <a:cs typeface="Montserrat Light Bold"/>
                <a:sym typeface="Montserrat Light Bold"/>
              </a:rPr>
              <a:t>Restorative Justice Indigenous Communities 2022</a:t>
            </a:r>
          </a:p>
          <a:p>
            <a:pPr algn="ctr">
              <a:lnSpc>
                <a:spcPts val="3705"/>
              </a:lnSpc>
              <a:spcBef>
                <a:spcPct val="0"/>
              </a:spcBef>
            </a:pPr>
            <a:endParaRPr lang="en-US" sz="2850" spc="279" dirty="0">
              <a:solidFill>
                <a:srgbClr val="000000"/>
              </a:solidFill>
              <a:latin typeface="Montserrat Light Bold"/>
              <a:ea typeface="Montserrat Light Bold"/>
              <a:cs typeface="Montserrat Light Bold"/>
              <a:sym typeface="Montserrat Light Bo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52600" y="-190500"/>
            <a:ext cx="18288000" cy="104394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dirty="0"/>
          </a:p>
        </p:txBody>
      </p:sp>
      <p:grpSp>
        <p:nvGrpSpPr>
          <p:cNvPr id="3" name="Group 3"/>
          <p:cNvGrpSpPr/>
          <p:nvPr/>
        </p:nvGrpSpPr>
        <p:grpSpPr>
          <a:xfrm>
            <a:off x="-3950263" y="803081"/>
            <a:ext cx="15859325" cy="2258023"/>
            <a:chOff x="0" y="0"/>
            <a:chExt cx="1537211" cy="218865"/>
          </a:xfrm>
        </p:grpSpPr>
        <p:sp>
          <p:nvSpPr>
            <p:cNvPr id="4" name="Freeform 4"/>
            <p:cNvSpPr/>
            <p:nvPr/>
          </p:nvSpPr>
          <p:spPr>
            <a:xfrm>
              <a:off x="0" y="0"/>
              <a:ext cx="1537211" cy="218865"/>
            </a:xfrm>
            <a:custGeom>
              <a:avLst/>
              <a:gdLst/>
              <a:ahLst/>
              <a:cxnLst/>
              <a:rect l="l" t="t" r="r" b="b"/>
              <a:pathLst>
                <a:path w="1537211" h="218865">
                  <a:moveTo>
                    <a:pt x="1334011" y="0"/>
                  </a:moveTo>
                  <a:lnTo>
                    <a:pt x="0" y="0"/>
                  </a:lnTo>
                  <a:lnTo>
                    <a:pt x="203200" y="218865"/>
                  </a:lnTo>
                  <a:lnTo>
                    <a:pt x="1537211" y="218865"/>
                  </a:lnTo>
                  <a:lnTo>
                    <a:pt x="1334011" y="0"/>
                  </a:lnTo>
                  <a:close/>
                </a:path>
              </a:pathLst>
            </a:custGeom>
            <a:solidFill>
              <a:srgbClr val="010101"/>
            </a:solidFill>
            <a:ln cap="sq">
              <a:noFill/>
              <a:prstDash val="solid"/>
              <a:miter/>
            </a:ln>
          </p:spPr>
          <p:txBody>
            <a:bodyPr/>
            <a:lstStyle/>
            <a:p>
              <a:endParaRPr lang="en-US" dirty="0"/>
            </a:p>
          </p:txBody>
        </p:sp>
        <p:sp>
          <p:nvSpPr>
            <p:cNvPr id="5" name="TextBox 5"/>
            <p:cNvSpPr txBox="1"/>
            <p:nvPr/>
          </p:nvSpPr>
          <p:spPr>
            <a:xfrm>
              <a:off x="101600" y="-19050"/>
              <a:ext cx="1334011" cy="237915"/>
            </a:xfrm>
            <a:prstGeom prst="rect">
              <a:avLst/>
            </a:prstGeom>
          </p:spPr>
          <p:txBody>
            <a:bodyPr lIns="50800" tIns="50800" rIns="50800" bIns="50800" rtlCol="0" anchor="ctr"/>
            <a:lstStyle/>
            <a:p>
              <a:pPr marL="0" lvl="0" indent="0" algn="ctr">
                <a:lnSpc>
                  <a:spcPts val="2859"/>
                </a:lnSpc>
                <a:spcBef>
                  <a:spcPct val="0"/>
                </a:spcBef>
              </a:pPr>
              <a:endParaRPr dirty="0"/>
            </a:p>
          </p:txBody>
        </p:sp>
      </p:grpSp>
      <p:sp>
        <p:nvSpPr>
          <p:cNvPr id="7" name="TextBox 7"/>
          <p:cNvSpPr txBox="1"/>
          <p:nvPr/>
        </p:nvSpPr>
        <p:spPr>
          <a:xfrm>
            <a:off x="400545" y="1440886"/>
            <a:ext cx="9947214" cy="877637"/>
          </a:xfrm>
          <a:prstGeom prst="rect">
            <a:avLst/>
          </a:prstGeom>
        </p:spPr>
        <p:txBody>
          <a:bodyPr lIns="0" tIns="0" rIns="0" bIns="0" rtlCol="0" anchor="t">
            <a:spAutoFit/>
          </a:bodyPr>
          <a:lstStyle/>
          <a:p>
            <a:pPr marL="0" lvl="0" indent="0" algn="ctr">
              <a:lnSpc>
                <a:spcPts val="7051"/>
              </a:lnSpc>
              <a:spcBef>
                <a:spcPct val="0"/>
              </a:spcBef>
            </a:pPr>
            <a:r>
              <a:rPr lang="en-US" sz="5110" spc="40" dirty="0">
                <a:solidFill>
                  <a:srgbClr val="FFFFFF"/>
                </a:solidFill>
                <a:latin typeface="Archivo Black"/>
                <a:ea typeface="Archivo Black"/>
                <a:cs typeface="Archivo Black"/>
                <a:sym typeface="Archivo Black"/>
              </a:rPr>
              <a:t>Activity: Speak Your Mind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a:p>
        </p:txBody>
      </p:sp>
      <p:grpSp>
        <p:nvGrpSpPr>
          <p:cNvPr id="3" name="Group 3"/>
          <p:cNvGrpSpPr/>
          <p:nvPr/>
        </p:nvGrpSpPr>
        <p:grpSpPr>
          <a:xfrm>
            <a:off x="1393899" y="1106029"/>
            <a:ext cx="15591759" cy="8229600"/>
            <a:chOff x="0" y="0"/>
            <a:chExt cx="4106471" cy="2167467"/>
          </a:xfrm>
        </p:grpSpPr>
        <p:sp>
          <p:nvSpPr>
            <p:cNvPr id="4" name="Freeform 4"/>
            <p:cNvSpPr/>
            <p:nvPr/>
          </p:nvSpPr>
          <p:spPr>
            <a:xfrm>
              <a:off x="0" y="0"/>
              <a:ext cx="4106471" cy="2167467"/>
            </a:xfrm>
            <a:custGeom>
              <a:avLst/>
              <a:gdLst/>
              <a:ahLst/>
              <a:cxnLst/>
              <a:rect l="l" t="t" r="r" b="b"/>
              <a:pathLst>
                <a:path w="4106471" h="2167467">
                  <a:moveTo>
                    <a:pt x="12413" y="0"/>
                  </a:moveTo>
                  <a:lnTo>
                    <a:pt x="4094058" y="0"/>
                  </a:lnTo>
                  <a:cubicBezTo>
                    <a:pt x="4100914" y="0"/>
                    <a:pt x="4106471" y="5558"/>
                    <a:pt x="4106471" y="12413"/>
                  </a:cubicBezTo>
                  <a:lnTo>
                    <a:pt x="4106471" y="2155053"/>
                  </a:lnTo>
                  <a:cubicBezTo>
                    <a:pt x="4106471" y="2158346"/>
                    <a:pt x="4105164" y="2161503"/>
                    <a:pt x="4102836" y="2163831"/>
                  </a:cubicBezTo>
                  <a:cubicBezTo>
                    <a:pt x="4100507" y="2166159"/>
                    <a:pt x="4097350" y="2167467"/>
                    <a:pt x="4094058" y="2167467"/>
                  </a:cubicBezTo>
                  <a:lnTo>
                    <a:pt x="12413" y="2167467"/>
                  </a:lnTo>
                  <a:cubicBezTo>
                    <a:pt x="9121" y="2167467"/>
                    <a:pt x="5964" y="2166159"/>
                    <a:pt x="3636" y="2163831"/>
                  </a:cubicBezTo>
                  <a:cubicBezTo>
                    <a:pt x="1308" y="2161503"/>
                    <a:pt x="0" y="2158346"/>
                    <a:pt x="0" y="2155053"/>
                  </a:cubicBezTo>
                  <a:lnTo>
                    <a:pt x="0" y="12413"/>
                  </a:lnTo>
                  <a:cubicBezTo>
                    <a:pt x="0" y="9121"/>
                    <a:pt x="1308" y="5964"/>
                    <a:pt x="3636" y="3636"/>
                  </a:cubicBezTo>
                  <a:cubicBezTo>
                    <a:pt x="5964" y="1308"/>
                    <a:pt x="9121" y="0"/>
                    <a:pt x="12413" y="0"/>
                  </a:cubicBezTo>
                  <a:close/>
                </a:path>
              </a:pathLst>
            </a:custGeom>
            <a:solidFill>
              <a:srgbClr val="FFFFFF">
                <a:alpha val="97647"/>
              </a:srgbClr>
            </a:solidFill>
          </p:spPr>
          <p:txBody>
            <a:bodyPr/>
            <a:lstStyle/>
            <a:p>
              <a:r>
                <a:rPr lang="en-US" dirty="0"/>
                <a:t> </a:t>
              </a:r>
            </a:p>
          </p:txBody>
        </p:sp>
        <p:sp>
          <p:nvSpPr>
            <p:cNvPr id="5" name="TextBox 5"/>
            <p:cNvSpPr txBox="1"/>
            <p:nvPr/>
          </p:nvSpPr>
          <p:spPr>
            <a:xfrm>
              <a:off x="0" y="-19050"/>
              <a:ext cx="4106471" cy="2186517"/>
            </a:xfrm>
            <a:prstGeom prst="rect">
              <a:avLst/>
            </a:prstGeom>
          </p:spPr>
          <p:txBody>
            <a:bodyPr lIns="50800" tIns="50800" rIns="50800" bIns="50800" rtlCol="0" anchor="ctr"/>
            <a:lstStyle/>
            <a:p>
              <a:pPr algn="ctr">
                <a:lnSpc>
                  <a:spcPts val="2859"/>
                </a:lnSpc>
              </a:pPr>
              <a:endParaRPr/>
            </a:p>
          </p:txBody>
        </p:sp>
      </p:grpSp>
      <p:sp>
        <p:nvSpPr>
          <p:cNvPr id="6" name="Freeform 6"/>
          <p:cNvSpPr/>
          <p:nvPr/>
        </p:nvSpPr>
        <p:spPr>
          <a:xfrm>
            <a:off x="4519613" y="7757076"/>
            <a:ext cx="9340332" cy="2817290"/>
          </a:xfrm>
          <a:custGeom>
            <a:avLst/>
            <a:gdLst/>
            <a:ahLst/>
            <a:cxnLst/>
            <a:rect l="l" t="t" r="r" b="b"/>
            <a:pathLst>
              <a:path w="9340332" h="2817290">
                <a:moveTo>
                  <a:pt x="0" y="0"/>
                </a:moveTo>
                <a:lnTo>
                  <a:pt x="9340332" y="0"/>
                </a:lnTo>
                <a:lnTo>
                  <a:pt x="9340332" y="2817290"/>
                </a:lnTo>
                <a:lnTo>
                  <a:pt x="0" y="2817290"/>
                </a:lnTo>
                <a:lnTo>
                  <a:pt x="0" y="0"/>
                </a:lnTo>
                <a:close/>
              </a:path>
            </a:pathLst>
          </a:custGeom>
          <a:blipFill>
            <a:blip r:embed="rId4"/>
            <a:stretch>
              <a:fillRect t="-846" b="-11046"/>
            </a:stretch>
          </a:blipFill>
        </p:spPr>
        <p:txBody>
          <a:bodyPr/>
          <a:lstStyle/>
          <a:p>
            <a:endParaRPr lang="en-US"/>
          </a:p>
        </p:txBody>
      </p:sp>
      <p:sp>
        <p:nvSpPr>
          <p:cNvPr id="7" name="TextBox 7"/>
          <p:cNvSpPr txBox="1"/>
          <p:nvPr/>
        </p:nvSpPr>
        <p:spPr>
          <a:xfrm>
            <a:off x="1905000" y="207378"/>
            <a:ext cx="14989101" cy="9607310"/>
          </a:xfrm>
          <a:prstGeom prst="rect">
            <a:avLst/>
          </a:prstGeom>
        </p:spPr>
        <p:txBody>
          <a:bodyPr wrap="square" lIns="0" tIns="0" rIns="0" bIns="0" rtlCol="0" anchor="t">
            <a:spAutoFit/>
          </a:bodyPr>
          <a:lstStyle/>
          <a:p>
            <a:pPr algn="ctr"/>
            <a:r>
              <a:rPr lang="en-US" sz="2800" spc="24" dirty="0">
                <a:solidFill>
                  <a:srgbClr val="010101"/>
                </a:solidFill>
                <a:latin typeface="Archivo Black"/>
                <a:ea typeface="Archivo Black"/>
                <a:cs typeface="Archivo Black"/>
                <a:sym typeface="Archivo Black"/>
              </a:rPr>
              <a:t>ROUND 1</a:t>
            </a:r>
          </a:p>
          <a:p>
            <a:pPr algn="ctr"/>
            <a:r>
              <a:rPr lang="en-US" sz="2800" spc="24" dirty="0">
                <a:solidFill>
                  <a:srgbClr val="010101"/>
                </a:solidFill>
                <a:latin typeface="Archivo Black"/>
                <a:ea typeface="Archivo Black"/>
                <a:cs typeface="Archivo Black"/>
                <a:sym typeface="Archivo Black"/>
              </a:rPr>
              <a:t>(Stand in a Circle and Rotate After Two Minutes)</a:t>
            </a:r>
          </a:p>
          <a:p>
            <a:pPr algn="ctr"/>
            <a:endParaRPr lang="en-US" sz="2800" spc="24" dirty="0">
              <a:solidFill>
                <a:srgbClr val="010101"/>
              </a:solidFill>
              <a:latin typeface="Archivo Black"/>
              <a:ea typeface="Archivo Black"/>
              <a:cs typeface="Archivo Black"/>
              <a:sym typeface="Archivo Black"/>
            </a:endParaRPr>
          </a:p>
          <a:p>
            <a:pPr algn="ctr"/>
            <a:r>
              <a:rPr lang="en-US" sz="2800" spc="24" dirty="0">
                <a:solidFill>
                  <a:srgbClr val="010101"/>
                </a:solidFill>
                <a:latin typeface="Archivo Black"/>
                <a:ea typeface="Archivo Black"/>
                <a:cs typeface="Archivo Black"/>
                <a:sym typeface="Archivo Black"/>
              </a:rPr>
              <a:t>YES/NO, EXPLAIN </a:t>
            </a:r>
          </a:p>
          <a:p>
            <a:pPr marL="514350" indent="-514350" algn="l">
              <a:buAutoNum type="arabicPeriod"/>
            </a:pPr>
            <a:endParaRPr lang="en-US" sz="2800" spc="24" dirty="0">
              <a:solidFill>
                <a:srgbClr val="010101"/>
              </a:solidFill>
              <a:latin typeface="Archivo Black"/>
              <a:ea typeface="Archivo Black"/>
              <a:cs typeface="Archivo Black"/>
              <a:sym typeface="Archivo Black"/>
            </a:endParaRPr>
          </a:p>
          <a:p>
            <a:pPr marL="514350" indent="-514350" algn="l">
              <a:buAutoNum type="arabicPeriod"/>
            </a:pPr>
            <a:r>
              <a:rPr lang="en-US" sz="2800" spc="24" dirty="0">
                <a:solidFill>
                  <a:srgbClr val="010101"/>
                </a:solidFill>
                <a:latin typeface="Archivo Black"/>
                <a:ea typeface="Archivo Black"/>
                <a:cs typeface="Archivo Black"/>
                <a:sym typeface="Archivo Black"/>
              </a:rPr>
              <a:t>DOES INCARCERATION FEEL LIKE JUSTICE? </a:t>
            </a:r>
          </a:p>
          <a:p>
            <a:pPr algn="l"/>
            <a:endParaRPr lang="en-US" sz="2800" spc="24" dirty="0">
              <a:solidFill>
                <a:srgbClr val="010101"/>
              </a:solidFill>
              <a:latin typeface="Archivo Black"/>
              <a:ea typeface="Archivo Black"/>
              <a:cs typeface="Archivo Black"/>
              <a:sym typeface="Archivo Black"/>
            </a:endParaRPr>
          </a:p>
          <a:p>
            <a:pPr algn="l"/>
            <a:r>
              <a:rPr lang="en-US" sz="2800" spc="24" dirty="0">
                <a:solidFill>
                  <a:srgbClr val="010101"/>
                </a:solidFill>
                <a:latin typeface="Archivo Black"/>
                <a:ea typeface="Archivo Black"/>
                <a:cs typeface="Archivo Black"/>
                <a:sym typeface="Archivo Black"/>
              </a:rPr>
              <a:t>2. DOES INCARCERATION SERVE AS A DETERRENT TO TRAFFICKING? </a:t>
            </a:r>
          </a:p>
          <a:p>
            <a:pPr algn="l"/>
            <a:endParaRPr lang="en-US" sz="2800" spc="24" dirty="0">
              <a:solidFill>
                <a:srgbClr val="010101"/>
              </a:solidFill>
              <a:latin typeface="Archivo Black"/>
              <a:ea typeface="Archivo Black"/>
              <a:cs typeface="Archivo Black"/>
              <a:sym typeface="Archivo Black"/>
            </a:endParaRPr>
          </a:p>
          <a:p>
            <a:pPr algn="l"/>
            <a:r>
              <a:rPr lang="en-US" sz="2800" spc="24" dirty="0">
                <a:solidFill>
                  <a:srgbClr val="010101"/>
                </a:solidFill>
                <a:latin typeface="Archivo Black"/>
                <a:ea typeface="Archivo Black"/>
                <a:cs typeface="Archivo Black"/>
                <a:sym typeface="Archivo Black"/>
              </a:rPr>
              <a:t>3. DOES INCARCERATION SERVE AS DETERRENT TO SEX WORK?</a:t>
            </a:r>
          </a:p>
          <a:p>
            <a:pPr algn="l"/>
            <a:r>
              <a:rPr lang="en-US" sz="2800" spc="24" dirty="0">
                <a:solidFill>
                  <a:srgbClr val="010101"/>
                </a:solidFill>
                <a:latin typeface="Archivo Black"/>
                <a:ea typeface="Archivo Black"/>
                <a:cs typeface="Archivo Black"/>
                <a:sym typeface="Archivo Black"/>
              </a:rPr>
              <a:t>	</a:t>
            </a:r>
          </a:p>
          <a:p>
            <a:pPr marL="514350" indent="-514350" algn="l">
              <a:buAutoNum type="arabicPeriod" startAt="4"/>
            </a:pPr>
            <a:r>
              <a:rPr lang="en-US" sz="2800" spc="24" dirty="0">
                <a:solidFill>
                  <a:srgbClr val="010101"/>
                </a:solidFill>
                <a:latin typeface="Archivo Black"/>
                <a:ea typeface="Archivo Black"/>
                <a:cs typeface="Archivo Black"/>
                <a:sym typeface="Archivo Black"/>
              </a:rPr>
              <a:t>DOES INCARCERATION SERVE AS A DETERRENT TO LABOR EXPLOITATION? </a:t>
            </a:r>
          </a:p>
          <a:p>
            <a:pPr algn="l"/>
            <a:r>
              <a:rPr lang="en-US" sz="2800" spc="24" dirty="0">
                <a:solidFill>
                  <a:srgbClr val="010101"/>
                </a:solidFill>
                <a:latin typeface="Archivo Black"/>
                <a:ea typeface="Archivo Black"/>
                <a:cs typeface="Archivo Black"/>
                <a:sym typeface="Archivo Black"/>
              </a:rPr>
              <a:t>	</a:t>
            </a:r>
          </a:p>
          <a:p>
            <a:pPr algn="l"/>
            <a:r>
              <a:rPr lang="en-US" sz="2800" spc="24" dirty="0">
                <a:solidFill>
                  <a:srgbClr val="010101"/>
                </a:solidFill>
                <a:latin typeface="Archivo Black"/>
                <a:ea typeface="Archivo Black"/>
                <a:cs typeface="Archivo Black"/>
                <a:sym typeface="Archivo Black"/>
              </a:rPr>
              <a:t>5. DOES INCARCERATION SERVE AS A DETERRENT TO CRIMES COMMITTED WHILE BEING EXPLOITED?</a:t>
            </a:r>
          </a:p>
          <a:p>
            <a:pPr algn="l"/>
            <a:r>
              <a:rPr lang="en-US" sz="2800" spc="24" dirty="0">
                <a:solidFill>
                  <a:srgbClr val="010101"/>
                </a:solidFill>
                <a:latin typeface="Archivo Black"/>
                <a:ea typeface="Archivo Black"/>
                <a:cs typeface="Archivo Black"/>
                <a:sym typeface="Archivo Black"/>
              </a:rPr>
              <a:t>	</a:t>
            </a:r>
          </a:p>
          <a:p>
            <a:pPr algn="l"/>
            <a:r>
              <a:rPr lang="en-US" sz="2800" spc="24" dirty="0">
                <a:solidFill>
                  <a:srgbClr val="010101"/>
                </a:solidFill>
                <a:latin typeface="Archivo Black"/>
                <a:ea typeface="Archivo Black"/>
                <a:cs typeface="Archivo Black"/>
                <a:sym typeface="Archivo Black"/>
              </a:rPr>
              <a:t>6. DOES INCARCERATION SERVE AS A DETERRENT TO FAMILIAL TRAFFICKING</a:t>
            </a:r>
          </a:p>
          <a:p>
            <a:pPr algn="l"/>
            <a:r>
              <a:rPr lang="en-US" sz="2400" spc="24" dirty="0">
                <a:solidFill>
                  <a:srgbClr val="010101"/>
                </a:solidFill>
                <a:latin typeface="Archivo Black"/>
                <a:ea typeface="Archivo Black"/>
                <a:cs typeface="Archivo Black"/>
                <a:sym typeface="Archivo Black"/>
              </a:rPr>
              <a:t>	</a:t>
            </a:r>
          </a:p>
          <a:p>
            <a:pPr lvl="1">
              <a:lnSpc>
                <a:spcPts val="4202"/>
              </a:lnSpc>
            </a:pPr>
            <a:endParaRPr lang="en-US" sz="3045" spc="24" dirty="0">
              <a:solidFill>
                <a:srgbClr val="010101"/>
              </a:solidFill>
              <a:latin typeface="Archivo Black"/>
              <a:ea typeface="Archivo Black"/>
              <a:cs typeface="Archivo Black"/>
              <a:sym typeface="Archivo Black"/>
            </a:endParaRPr>
          </a:p>
          <a:p>
            <a:pPr marL="0" lvl="0" indent="0" algn="l">
              <a:lnSpc>
                <a:spcPts val="4202"/>
              </a:lnSpc>
              <a:spcBef>
                <a:spcPct val="0"/>
              </a:spcBef>
            </a:pPr>
            <a:endParaRPr lang="en-US" sz="3045" spc="24" dirty="0">
              <a:solidFill>
                <a:srgbClr val="010101"/>
              </a:solidFill>
              <a:latin typeface="Archivo Black"/>
              <a:ea typeface="Archivo Black"/>
              <a:cs typeface="Archivo Black"/>
              <a:sym typeface="Archivo Black"/>
            </a:endParaRPr>
          </a:p>
        </p:txBody>
      </p:sp>
    </p:spTree>
    <p:extLst>
      <p:ext uri="{BB962C8B-B14F-4D97-AF65-F5344CB8AC3E}">
        <p14:creationId xmlns:p14="http://schemas.microsoft.com/office/powerpoint/2010/main" val="3932154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pPr algn="ctr"/>
            <a:r>
              <a:rPr lang="en-US" sz="4800" b="1" dirty="0">
                <a:latin typeface="Montserrat ExtraBold" panose="00000900000000000000" pitchFamily="2" charset="0"/>
              </a:rPr>
              <a:t>   </a:t>
            </a:r>
          </a:p>
        </p:txBody>
      </p:sp>
      <p:grpSp>
        <p:nvGrpSpPr>
          <p:cNvPr id="3" name="Group 3"/>
          <p:cNvGrpSpPr/>
          <p:nvPr/>
        </p:nvGrpSpPr>
        <p:grpSpPr>
          <a:xfrm>
            <a:off x="1540875" y="1169019"/>
            <a:ext cx="15591759" cy="8229600"/>
            <a:chOff x="0" y="0"/>
            <a:chExt cx="4106471" cy="2167467"/>
          </a:xfrm>
        </p:grpSpPr>
        <p:sp>
          <p:nvSpPr>
            <p:cNvPr id="4" name="Freeform 4"/>
            <p:cNvSpPr/>
            <p:nvPr/>
          </p:nvSpPr>
          <p:spPr>
            <a:xfrm>
              <a:off x="0" y="0"/>
              <a:ext cx="4106471" cy="2167467"/>
            </a:xfrm>
            <a:custGeom>
              <a:avLst/>
              <a:gdLst/>
              <a:ahLst/>
              <a:cxnLst/>
              <a:rect l="l" t="t" r="r" b="b"/>
              <a:pathLst>
                <a:path w="4106471" h="2167467">
                  <a:moveTo>
                    <a:pt x="12413" y="0"/>
                  </a:moveTo>
                  <a:lnTo>
                    <a:pt x="4094058" y="0"/>
                  </a:lnTo>
                  <a:cubicBezTo>
                    <a:pt x="4100914" y="0"/>
                    <a:pt x="4106471" y="5558"/>
                    <a:pt x="4106471" y="12413"/>
                  </a:cubicBezTo>
                  <a:lnTo>
                    <a:pt x="4106471" y="2155053"/>
                  </a:lnTo>
                  <a:cubicBezTo>
                    <a:pt x="4106471" y="2158346"/>
                    <a:pt x="4105164" y="2161503"/>
                    <a:pt x="4102836" y="2163831"/>
                  </a:cubicBezTo>
                  <a:cubicBezTo>
                    <a:pt x="4100507" y="2166159"/>
                    <a:pt x="4097350" y="2167467"/>
                    <a:pt x="4094058" y="2167467"/>
                  </a:cubicBezTo>
                  <a:lnTo>
                    <a:pt x="12413" y="2167467"/>
                  </a:lnTo>
                  <a:cubicBezTo>
                    <a:pt x="9121" y="2167467"/>
                    <a:pt x="5964" y="2166159"/>
                    <a:pt x="3636" y="2163831"/>
                  </a:cubicBezTo>
                  <a:cubicBezTo>
                    <a:pt x="1308" y="2161503"/>
                    <a:pt x="0" y="2158346"/>
                    <a:pt x="0" y="2155053"/>
                  </a:cubicBezTo>
                  <a:lnTo>
                    <a:pt x="0" y="12413"/>
                  </a:lnTo>
                  <a:cubicBezTo>
                    <a:pt x="0" y="9121"/>
                    <a:pt x="1308" y="5964"/>
                    <a:pt x="3636" y="3636"/>
                  </a:cubicBezTo>
                  <a:cubicBezTo>
                    <a:pt x="5964" y="1308"/>
                    <a:pt x="9121" y="0"/>
                    <a:pt x="12413" y="0"/>
                  </a:cubicBezTo>
                  <a:close/>
                </a:path>
              </a:pathLst>
            </a:custGeom>
            <a:solidFill>
              <a:srgbClr val="FFFFFF">
                <a:alpha val="97647"/>
              </a:srgbClr>
            </a:solidFill>
          </p:spPr>
          <p:txBody>
            <a:bodyPr/>
            <a:lstStyle/>
            <a:p>
              <a:endParaRPr lang="en-US"/>
            </a:p>
          </p:txBody>
        </p:sp>
        <p:sp>
          <p:nvSpPr>
            <p:cNvPr id="5" name="TextBox 5"/>
            <p:cNvSpPr txBox="1"/>
            <p:nvPr/>
          </p:nvSpPr>
          <p:spPr>
            <a:xfrm>
              <a:off x="0" y="-19050"/>
              <a:ext cx="4106471" cy="2186517"/>
            </a:xfrm>
            <a:prstGeom prst="rect">
              <a:avLst/>
            </a:prstGeom>
          </p:spPr>
          <p:txBody>
            <a:bodyPr lIns="50800" tIns="50800" rIns="50800" bIns="50800" rtlCol="0" anchor="ctr"/>
            <a:lstStyle/>
            <a:p>
              <a:pPr algn="ctr">
                <a:lnSpc>
                  <a:spcPts val="2859"/>
                </a:lnSpc>
              </a:pPr>
              <a:endParaRPr/>
            </a:p>
          </p:txBody>
        </p:sp>
      </p:grpSp>
      <p:sp>
        <p:nvSpPr>
          <p:cNvPr id="6" name="Freeform 6"/>
          <p:cNvSpPr/>
          <p:nvPr/>
        </p:nvSpPr>
        <p:spPr>
          <a:xfrm>
            <a:off x="4666588" y="7820065"/>
            <a:ext cx="9340332" cy="2817290"/>
          </a:xfrm>
          <a:custGeom>
            <a:avLst/>
            <a:gdLst/>
            <a:ahLst/>
            <a:cxnLst/>
            <a:rect l="l" t="t" r="r" b="b"/>
            <a:pathLst>
              <a:path w="9340332" h="2817290">
                <a:moveTo>
                  <a:pt x="0" y="0"/>
                </a:moveTo>
                <a:lnTo>
                  <a:pt x="9340333" y="0"/>
                </a:lnTo>
                <a:lnTo>
                  <a:pt x="9340333" y="2817291"/>
                </a:lnTo>
                <a:lnTo>
                  <a:pt x="0" y="2817291"/>
                </a:lnTo>
                <a:lnTo>
                  <a:pt x="0" y="0"/>
                </a:lnTo>
                <a:close/>
              </a:path>
            </a:pathLst>
          </a:custGeom>
          <a:blipFill>
            <a:blip r:embed="rId4"/>
            <a:stretch>
              <a:fillRect t="-846" b="-11046"/>
            </a:stretch>
          </a:blipFill>
        </p:spPr>
        <p:txBody>
          <a:bodyPr/>
          <a:lstStyle/>
          <a:p>
            <a:endParaRPr lang="en-US"/>
          </a:p>
        </p:txBody>
      </p:sp>
      <p:sp>
        <p:nvSpPr>
          <p:cNvPr id="7" name="TextBox 7"/>
          <p:cNvSpPr txBox="1"/>
          <p:nvPr/>
        </p:nvSpPr>
        <p:spPr>
          <a:xfrm>
            <a:off x="1905001" y="579592"/>
            <a:ext cx="15227633" cy="7829900"/>
          </a:xfrm>
          <a:prstGeom prst="rect">
            <a:avLst/>
          </a:prstGeom>
        </p:spPr>
        <p:txBody>
          <a:bodyPr wrap="square" lIns="0" tIns="0" rIns="0" bIns="0" rtlCol="0" anchor="t">
            <a:spAutoFit/>
          </a:bodyPr>
          <a:lstStyle/>
          <a:p>
            <a:pPr marR="0" lvl="0" algn="ctr">
              <a:spcAft>
                <a:spcPts val="0"/>
              </a:spcAft>
              <a:buSzPts val="1050"/>
            </a:pPr>
            <a:r>
              <a:rPr lang="en-US" sz="4400" b="1" dirty="0">
                <a:latin typeface="Montserrat ExtraBold" panose="00000900000000000000" pitchFamily="2" charset="0"/>
              </a:rPr>
              <a:t>ROUND 2</a:t>
            </a:r>
            <a:r>
              <a:rPr lang="en-US" sz="3600" b="1" dirty="0">
                <a:latin typeface="Montserrat ExtraBold" panose="00000900000000000000" pitchFamily="2" charset="0"/>
              </a:rPr>
              <a:t> </a:t>
            </a:r>
          </a:p>
          <a:p>
            <a:pPr marR="0" lvl="0" algn="ctr">
              <a:spcAft>
                <a:spcPts val="0"/>
              </a:spcAft>
              <a:buSzPts val="1050"/>
            </a:pPr>
            <a:r>
              <a:rPr lang="en-US" sz="3600" b="1" dirty="0">
                <a:solidFill>
                  <a:srgbClr val="000000"/>
                </a:solidFill>
                <a:effectLst/>
                <a:latin typeface="Montserrat ExtraBold" panose="020F0502020204030204" pitchFamily="2" charset="0"/>
                <a:ea typeface="Aptos" panose="020B0004020202020204" pitchFamily="34" charset="0"/>
                <a:cs typeface="Aptos" panose="020B0004020202020204" pitchFamily="34" charset="0"/>
              </a:rPr>
              <a:t>AGREE/DISAGREE</a:t>
            </a:r>
          </a:p>
          <a:p>
            <a:pPr marR="0" lvl="0" algn="ctr">
              <a:spcAft>
                <a:spcPts val="0"/>
              </a:spcAft>
              <a:buSzPts val="1050"/>
            </a:pPr>
            <a:endParaRPr lang="en-US" sz="1000" b="1" dirty="0">
              <a:solidFill>
                <a:srgbClr val="000000"/>
              </a:solidFill>
              <a:effectLst/>
              <a:latin typeface="+mj-lt"/>
              <a:ea typeface="Aptos" panose="020B0004020202020204" pitchFamily="34" charset="0"/>
              <a:cs typeface="Aptos" panose="020B0004020202020204" pitchFamily="34" charset="0"/>
            </a:endParaRPr>
          </a:p>
          <a:p>
            <a:pPr marR="0" lvl="0">
              <a:spcAft>
                <a:spcPts val="0"/>
              </a:spcAft>
              <a:buSzPts val="1050"/>
            </a:pPr>
            <a:r>
              <a:rPr lang="en-US" sz="2800" b="1" dirty="0">
                <a:solidFill>
                  <a:srgbClr val="000000"/>
                </a:solidFill>
                <a:effectLst/>
                <a:latin typeface="Montserrat Classic Bold" panose="020B0604020202020204" charset="0"/>
                <a:ea typeface="Aptos" panose="020B0004020202020204" pitchFamily="34" charset="0"/>
                <a:cs typeface="Aptos" panose="020B0004020202020204" pitchFamily="34" charset="0"/>
              </a:rPr>
              <a:t>1</a:t>
            </a:r>
            <a:r>
              <a:rPr lang="en-US" sz="2750" b="1" dirty="0">
                <a:solidFill>
                  <a:srgbClr val="000000"/>
                </a:solidFill>
                <a:latin typeface="Montserrat Classic Bold" panose="020B0604020202020204" charset="0"/>
                <a:ea typeface="Aptos" panose="020B0004020202020204" pitchFamily="34" charset="0"/>
                <a:cs typeface="Aptos" panose="020B0004020202020204" pitchFamily="34" charset="0"/>
              </a:rPr>
              <a:t>.</a:t>
            </a:r>
            <a:r>
              <a:rPr lang="en-US" sz="2750" b="1" dirty="0">
                <a:solidFill>
                  <a:srgbClr val="000000"/>
                </a:solidFill>
                <a:effectLst/>
                <a:latin typeface="Montserrat Classic Bold" panose="020B0604020202020204" charset="0"/>
                <a:ea typeface="Aptos" panose="020B0004020202020204" pitchFamily="34" charset="0"/>
                <a:cs typeface="Aptos" panose="020B0004020202020204" pitchFamily="34" charset="0"/>
              </a:rPr>
              <a:t> Current methods of incarceration of traffickers protects my community (the communities you identify with) from future harm? (Why?)</a:t>
            </a:r>
          </a:p>
          <a:p>
            <a:pPr marR="0" lvl="0">
              <a:spcBef>
                <a:spcPts val="10"/>
              </a:spcBef>
              <a:spcAft>
                <a:spcPts val="0"/>
              </a:spcAft>
              <a:buSzPts val="1050"/>
            </a:pPr>
            <a:endParaRPr lang="en-US" sz="2750" dirty="0">
              <a:latin typeface="Montserrat Classic Bold" panose="020B0604020202020204" charset="0"/>
              <a:ea typeface="Aptos" panose="020B0004020202020204" pitchFamily="34" charset="0"/>
            </a:endParaRPr>
          </a:p>
          <a:p>
            <a:pPr marR="0" lvl="0">
              <a:spcBef>
                <a:spcPts val="10"/>
              </a:spcBef>
              <a:spcAft>
                <a:spcPts val="0"/>
              </a:spcAft>
              <a:buSzPts val="1050"/>
            </a:pPr>
            <a:r>
              <a:rPr lang="en-US" sz="2750" b="1" dirty="0">
                <a:solidFill>
                  <a:srgbClr val="000000"/>
                </a:solidFill>
                <a:effectLst/>
                <a:latin typeface="Montserrat Classic Bold" panose="020B0604020202020204" charset="0"/>
                <a:ea typeface="Aptos" panose="020B0004020202020204" pitchFamily="34" charset="0"/>
                <a:cs typeface="Aptos" panose="020B0004020202020204" pitchFamily="34" charset="0"/>
              </a:rPr>
              <a:t>2. Current methods of incarceration are beneficial for generational trafficking? (Why?)</a:t>
            </a:r>
            <a:endParaRPr lang="en-US" sz="2750" b="1" dirty="0">
              <a:solidFill>
                <a:srgbClr val="000000"/>
              </a:solidFill>
              <a:latin typeface="Montserrat Classic Bold" panose="020B0604020202020204" charset="0"/>
              <a:ea typeface="Aptos" panose="020B0004020202020204" pitchFamily="34" charset="0"/>
              <a:cs typeface="Aptos" panose="020B0004020202020204" pitchFamily="34" charset="0"/>
            </a:endParaRPr>
          </a:p>
          <a:p>
            <a:pPr marR="0" lvl="0">
              <a:spcBef>
                <a:spcPts val="10"/>
              </a:spcBef>
              <a:spcAft>
                <a:spcPts val="0"/>
              </a:spcAft>
              <a:buSzPts val="1050"/>
            </a:pPr>
            <a:endParaRPr lang="en-US" sz="2750" dirty="0">
              <a:latin typeface="Montserrat Classic Bold" panose="020B0604020202020204" charset="0"/>
              <a:ea typeface="Aptos" panose="020B0004020202020204" pitchFamily="34" charset="0"/>
            </a:endParaRPr>
          </a:p>
          <a:p>
            <a:pPr marR="0" lvl="0">
              <a:spcBef>
                <a:spcPts val="10"/>
              </a:spcBef>
              <a:spcAft>
                <a:spcPts val="0"/>
              </a:spcAft>
              <a:buSzPts val="1050"/>
            </a:pPr>
            <a:r>
              <a:rPr lang="en-US" sz="2750" b="1" dirty="0">
                <a:solidFill>
                  <a:srgbClr val="000000"/>
                </a:solidFill>
                <a:effectLst/>
                <a:latin typeface="Montserrat Classic Bold" panose="020B0604020202020204" charset="0"/>
                <a:ea typeface="Aptos" panose="020B0004020202020204" pitchFamily="34" charset="0"/>
                <a:cs typeface="Aptos" panose="020B0004020202020204" pitchFamily="34" charset="0"/>
              </a:rPr>
              <a:t>3. I have experienced something that has helped me heal from my Trafficking </a:t>
            </a:r>
            <a:endParaRPr lang="en-US" sz="2750" b="1" dirty="0">
              <a:solidFill>
                <a:srgbClr val="000000"/>
              </a:solidFill>
              <a:latin typeface="Montserrat Classic Bold" panose="020B0604020202020204" charset="0"/>
              <a:ea typeface="Aptos" panose="020B0004020202020204" pitchFamily="34" charset="0"/>
              <a:cs typeface="Aptos" panose="020B0004020202020204" pitchFamily="34" charset="0"/>
            </a:endParaRPr>
          </a:p>
          <a:p>
            <a:pPr marR="0" lvl="0">
              <a:spcBef>
                <a:spcPts val="10"/>
              </a:spcBef>
              <a:spcAft>
                <a:spcPts val="0"/>
              </a:spcAft>
              <a:buSzPts val="1050"/>
            </a:pPr>
            <a:r>
              <a:rPr lang="en-US" sz="2750" b="1" dirty="0">
                <a:solidFill>
                  <a:srgbClr val="000000"/>
                </a:solidFill>
                <a:effectLst/>
                <a:latin typeface="Montserrat Classic Bold" panose="020B0604020202020204" charset="0"/>
                <a:ea typeface="Aptos" panose="020B0004020202020204" pitchFamily="34" charset="0"/>
                <a:cs typeface="Aptos" panose="020B0004020202020204" pitchFamily="34" charset="0"/>
              </a:rPr>
              <a:t>(Share what helped.)</a:t>
            </a:r>
          </a:p>
          <a:p>
            <a:pPr marR="0" lvl="0">
              <a:spcBef>
                <a:spcPts val="10"/>
              </a:spcBef>
              <a:spcAft>
                <a:spcPts val="0"/>
              </a:spcAft>
              <a:buSzPts val="1050"/>
            </a:pPr>
            <a:endParaRPr lang="en-US" sz="2750" dirty="0">
              <a:latin typeface="Montserrat Classic Bold" panose="020B0604020202020204" charset="0"/>
              <a:ea typeface="Aptos" panose="020B0004020202020204" pitchFamily="34" charset="0"/>
            </a:endParaRPr>
          </a:p>
          <a:p>
            <a:pPr marR="0" lvl="0">
              <a:spcBef>
                <a:spcPts val="10"/>
              </a:spcBef>
              <a:spcAft>
                <a:spcPts val="0"/>
              </a:spcAft>
              <a:buSzPts val="1050"/>
            </a:pPr>
            <a:r>
              <a:rPr lang="en-US" sz="2750" b="1" dirty="0">
                <a:solidFill>
                  <a:srgbClr val="000000"/>
                </a:solidFill>
                <a:effectLst/>
                <a:latin typeface="Montserrat Classic Bold" panose="020B0604020202020204" charset="0"/>
                <a:ea typeface="Aptos" panose="020B0004020202020204" pitchFamily="34" charset="0"/>
                <a:cs typeface="Aptos" panose="020B0004020202020204" pitchFamily="34" charset="0"/>
              </a:rPr>
              <a:t>4</a:t>
            </a:r>
            <a:r>
              <a:rPr lang="en-US" sz="2750" b="1" dirty="0">
                <a:solidFill>
                  <a:srgbClr val="000000"/>
                </a:solidFill>
                <a:latin typeface="Montserrat Classic Bold" panose="020B0604020202020204" charset="0"/>
                <a:ea typeface="Aptos" panose="020B0004020202020204" pitchFamily="34" charset="0"/>
                <a:cs typeface="Aptos" panose="020B0004020202020204" pitchFamily="34" charset="0"/>
              </a:rPr>
              <a:t>.</a:t>
            </a:r>
            <a:r>
              <a:rPr lang="en-US" sz="2750" b="1" dirty="0">
                <a:solidFill>
                  <a:srgbClr val="000000"/>
                </a:solidFill>
                <a:effectLst/>
                <a:latin typeface="Montserrat Classic Bold" panose="020B0604020202020204" charset="0"/>
                <a:ea typeface="Aptos" panose="020B0004020202020204" pitchFamily="34" charset="0"/>
                <a:cs typeface="Aptos" panose="020B0004020202020204" pitchFamily="34" charset="0"/>
              </a:rPr>
              <a:t> I have experienced something that made me feel safe from future harm by my trafficker. (Share what made you feel safe.)</a:t>
            </a:r>
          </a:p>
          <a:p>
            <a:pPr marR="0" lvl="0">
              <a:spcBef>
                <a:spcPts val="10"/>
              </a:spcBef>
              <a:spcAft>
                <a:spcPts val="0"/>
              </a:spcAft>
              <a:buSzPts val="1050"/>
            </a:pPr>
            <a:endParaRPr lang="en-US" sz="2750" dirty="0">
              <a:effectLst/>
              <a:latin typeface="Montserrat Classic Bold" panose="020B0604020202020204" charset="0"/>
              <a:ea typeface="Times New Roman" panose="02020603050405020304" pitchFamily="18" charset="0"/>
            </a:endParaRPr>
          </a:p>
          <a:p>
            <a:pPr marR="0" lvl="0">
              <a:spcBef>
                <a:spcPts val="10"/>
              </a:spcBef>
              <a:spcAft>
                <a:spcPts val="0"/>
              </a:spcAft>
              <a:buSzPts val="1050"/>
            </a:pPr>
            <a:r>
              <a:rPr lang="en-US" sz="2750" b="1" dirty="0">
                <a:solidFill>
                  <a:srgbClr val="000000"/>
                </a:solidFill>
                <a:effectLst/>
                <a:latin typeface="Montserrat Classic Bold" panose="020B0604020202020204" charset="0"/>
                <a:ea typeface="Aptos" panose="020B0004020202020204" pitchFamily="34" charset="0"/>
                <a:cs typeface="Aptos" panose="020B0004020202020204" pitchFamily="34" charset="0"/>
              </a:rPr>
              <a:t>5.  I have experienced something that made me feel like my trafficker was accountable for creating harm to myself and my community (Share what made you feel your trafficker was accountable.) </a:t>
            </a:r>
            <a:endParaRPr lang="en-US" sz="2750" dirty="0">
              <a:effectLst/>
              <a:latin typeface="Montserrat Classic Bold" panose="020B0604020202020204" charset="0"/>
              <a:ea typeface="Times New Roman" panose="02020603050405020304" pitchFamily="18" charset="0"/>
            </a:endParaRPr>
          </a:p>
          <a:p>
            <a:pPr marL="328775" lvl="1" algn="l">
              <a:lnSpc>
                <a:spcPts val="4202"/>
              </a:lnSpc>
            </a:pPr>
            <a:endParaRPr lang="en-US" sz="3045" spc="24" dirty="0">
              <a:solidFill>
                <a:srgbClr val="010101"/>
              </a:solidFill>
              <a:latin typeface="Archivo Black"/>
              <a:ea typeface="Archivo Black"/>
              <a:cs typeface="Archivo Black"/>
              <a:sym typeface="Archivo Black"/>
            </a:endParaRPr>
          </a:p>
        </p:txBody>
      </p:sp>
    </p:spTree>
    <p:extLst>
      <p:ext uri="{BB962C8B-B14F-4D97-AF65-F5344CB8AC3E}">
        <p14:creationId xmlns:p14="http://schemas.microsoft.com/office/powerpoint/2010/main" val="29214846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en-US" dirty="0"/>
          </a:p>
        </p:txBody>
      </p:sp>
      <p:sp>
        <p:nvSpPr>
          <p:cNvPr id="3" name="Freeform 3"/>
          <p:cNvSpPr/>
          <p:nvPr/>
        </p:nvSpPr>
        <p:spPr>
          <a:xfrm rot="2925483">
            <a:off x="5978889" y="4633519"/>
            <a:ext cx="15026802" cy="1591351"/>
          </a:xfrm>
          <a:custGeom>
            <a:avLst/>
            <a:gdLst/>
            <a:ahLst/>
            <a:cxnLst/>
            <a:rect l="l" t="t" r="r" b="b"/>
            <a:pathLst>
              <a:path w="15026802" h="1591351">
                <a:moveTo>
                  <a:pt x="0" y="0"/>
                </a:moveTo>
                <a:lnTo>
                  <a:pt x="15026802" y="0"/>
                </a:lnTo>
                <a:lnTo>
                  <a:pt x="15026802" y="1591350"/>
                </a:lnTo>
                <a:lnTo>
                  <a:pt x="0" y="1591350"/>
                </a:lnTo>
                <a:lnTo>
                  <a:pt x="0" y="0"/>
                </a:lnTo>
                <a:close/>
              </a:path>
            </a:pathLst>
          </a:custGeom>
          <a:blipFill>
            <a:blip r:embed="rId3"/>
            <a:stretch>
              <a:fillRect t="-86495"/>
            </a:stretch>
          </a:blipFill>
        </p:spPr>
        <p:txBody>
          <a:bodyPr/>
          <a:lstStyle/>
          <a:p>
            <a:endParaRPr lang="en-US" dirty="0"/>
          </a:p>
        </p:txBody>
      </p:sp>
      <p:grpSp>
        <p:nvGrpSpPr>
          <p:cNvPr id="4" name="Group 4"/>
          <p:cNvGrpSpPr/>
          <p:nvPr/>
        </p:nvGrpSpPr>
        <p:grpSpPr>
          <a:xfrm>
            <a:off x="-3950263" y="803081"/>
            <a:ext cx="15859325" cy="2258023"/>
            <a:chOff x="0" y="0"/>
            <a:chExt cx="1537211" cy="218865"/>
          </a:xfrm>
        </p:grpSpPr>
        <p:sp>
          <p:nvSpPr>
            <p:cNvPr id="5" name="Freeform 5"/>
            <p:cNvSpPr/>
            <p:nvPr/>
          </p:nvSpPr>
          <p:spPr>
            <a:xfrm>
              <a:off x="0" y="0"/>
              <a:ext cx="1537211" cy="218865"/>
            </a:xfrm>
            <a:custGeom>
              <a:avLst/>
              <a:gdLst/>
              <a:ahLst/>
              <a:cxnLst/>
              <a:rect l="l" t="t" r="r" b="b"/>
              <a:pathLst>
                <a:path w="1537211" h="218865">
                  <a:moveTo>
                    <a:pt x="1334011" y="0"/>
                  </a:moveTo>
                  <a:lnTo>
                    <a:pt x="0" y="0"/>
                  </a:lnTo>
                  <a:lnTo>
                    <a:pt x="203200" y="218865"/>
                  </a:lnTo>
                  <a:lnTo>
                    <a:pt x="1537211" y="218865"/>
                  </a:lnTo>
                  <a:lnTo>
                    <a:pt x="1334011" y="0"/>
                  </a:lnTo>
                  <a:close/>
                </a:path>
              </a:pathLst>
            </a:custGeom>
            <a:solidFill>
              <a:srgbClr val="010101"/>
            </a:solidFill>
            <a:ln cap="sq">
              <a:noFill/>
              <a:prstDash val="solid"/>
              <a:miter/>
            </a:ln>
          </p:spPr>
          <p:txBody>
            <a:bodyPr/>
            <a:lstStyle/>
            <a:p>
              <a:endParaRPr lang="en-US" dirty="0"/>
            </a:p>
          </p:txBody>
        </p:sp>
        <p:sp>
          <p:nvSpPr>
            <p:cNvPr id="6" name="TextBox 6"/>
            <p:cNvSpPr txBox="1"/>
            <p:nvPr/>
          </p:nvSpPr>
          <p:spPr>
            <a:xfrm>
              <a:off x="101600" y="-19050"/>
              <a:ext cx="1334011" cy="237915"/>
            </a:xfrm>
            <a:prstGeom prst="rect">
              <a:avLst/>
            </a:prstGeom>
          </p:spPr>
          <p:txBody>
            <a:bodyPr lIns="50800" tIns="50800" rIns="50800" bIns="50800" rtlCol="0" anchor="ctr"/>
            <a:lstStyle/>
            <a:p>
              <a:pPr marL="0" lvl="0" indent="0" algn="ctr">
                <a:lnSpc>
                  <a:spcPts val="2859"/>
                </a:lnSpc>
                <a:spcBef>
                  <a:spcPct val="0"/>
                </a:spcBef>
              </a:pPr>
              <a:endParaRPr dirty="0"/>
            </a:p>
          </p:txBody>
        </p:sp>
      </p:grpSp>
      <p:sp>
        <p:nvSpPr>
          <p:cNvPr id="7" name="TextBox 7"/>
          <p:cNvSpPr txBox="1"/>
          <p:nvPr/>
        </p:nvSpPr>
        <p:spPr>
          <a:xfrm>
            <a:off x="1028700" y="3799769"/>
            <a:ext cx="7132181" cy="1511570"/>
          </a:xfrm>
          <a:prstGeom prst="rect">
            <a:avLst/>
          </a:prstGeom>
        </p:spPr>
        <p:txBody>
          <a:bodyPr lIns="0" tIns="0" rIns="0" bIns="0" rtlCol="0" anchor="t">
            <a:spAutoFit/>
          </a:bodyPr>
          <a:lstStyle/>
          <a:p>
            <a:pPr marL="477229" lvl="1" indent="-238614" algn="l">
              <a:lnSpc>
                <a:spcPts val="3050"/>
              </a:lnSpc>
              <a:buFont typeface="Arial"/>
              <a:buChar char="•"/>
            </a:pPr>
            <a:r>
              <a:rPr lang="en-US" sz="2210" spc="216" dirty="0">
                <a:solidFill>
                  <a:srgbClr val="231F20"/>
                </a:solidFill>
                <a:latin typeface="Montserrat Classic"/>
                <a:ea typeface="Montserrat Classic"/>
                <a:cs typeface="Montserrat Classic"/>
                <a:sym typeface="Montserrat Classic"/>
              </a:rPr>
              <a:t>Restorative and Holistic Justice for Anti-Violence Work - Rebekah Layton 2022</a:t>
            </a:r>
          </a:p>
          <a:p>
            <a:pPr marL="477229" lvl="1" indent="-238614" algn="l">
              <a:lnSpc>
                <a:spcPts val="3050"/>
              </a:lnSpc>
              <a:buFont typeface="Arial"/>
              <a:buChar char="•"/>
            </a:pPr>
            <a:endParaRPr lang="en-US" sz="2210" spc="216" dirty="0">
              <a:solidFill>
                <a:srgbClr val="231F20"/>
              </a:solidFill>
              <a:latin typeface="Montserrat Classic"/>
              <a:ea typeface="Montserrat Classic"/>
              <a:cs typeface="Montserrat Classic"/>
              <a:sym typeface="Montserrat Classic"/>
            </a:endParaRPr>
          </a:p>
        </p:txBody>
      </p:sp>
      <p:sp>
        <p:nvSpPr>
          <p:cNvPr id="8" name="TextBox 8"/>
          <p:cNvSpPr txBox="1"/>
          <p:nvPr/>
        </p:nvSpPr>
        <p:spPr>
          <a:xfrm>
            <a:off x="400545" y="1440886"/>
            <a:ext cx="9947214" cy="877637"/>
          </a:xfrm>
          <a:prstGeom prst="rect">
            <a:avLst/>
          </a:prstGeom>
        </p:spPr>
        <p:txBody>
          <a:bodyPr lIns="0" tIns="0" rIns="0" bIns="0" rtlCol="0" anchor="t">
            <a:spAutoFit/>
          </a:bodyPr>
          <a:lstStyle/>
          <a:p>
            <a:pPr marL="0" lvl="0" indent="0" algn="ctr">
              <a:lnSpc>
                <a:spcPts val="7051"/>
              </a:lnSpc>
              <a:spcBef>
                <a:spcPct val="0"/>
              </a:spcBef>
            </a:pPr>
            <a:r>
              <a:rPr lang="en-US" sz="5110" spc="40" dirty="0">
                <a:solidFill>
                  <a:srgbClr val="FFFFFF"/>
                </a:solidFill>
                <a:latin typeface="Archivo Black"/>
                <a:ea typeface="Archivo Black"/>
                <a:cs typeface="Archivo Black"/>
                <a:sym typeface="Archivo Black"/>
              </a:rPr>
              <a:t>SOURCES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a:p>
        </p:txBody>
      </p:sp>
      <p:grpSp>
        <p:nvGrpSpPr>
          <p:cNvPr id="3" name="Group 3"/>
          <p:cNvGrpSpPr/>
          <p:nvPr/>
        </p:nvGrpSpPr>
        <p:grpSpPr>
          <a:xfrm>
            <a:off x="1952077" y="0"/>
            <a:ext cx="1710961" cy="10674983"/>
            <a:chOff x="0" y="0"/>
            <a:chExt cx="450623" cy="2811518"/>
          </a:xfrm>
        </p:grpSpPr>
        <p:sp>
          <p:nvSpPr>
            <p:cNvPr id="4" name="Freeform 4"/>
            <p:cNvSpPr/>
            <p:nvPr/>
          </p:nvSpPr>
          <p:spPr>
            <a:xfrm>
              <a:off x="0" y="0"/>
              <a:ext cx="450623" cy="2811518"/>
            </a:xfrm>
            <a:custGeom>
              <a:avLst/>
              <a:gdLst/>
              <a:ahLst/>
              <a:cxnLst/>
              <a:rect l="l" t="t" r="r" b="b"/>
              <a:pathLst>
                <a:path w="450623" h="2811518">
                  <a:moveTo>
                    <a:pt x="0" y="0"/>
                  </a:moveTo>
                  <a:lnTo>
                    <a:pt x="450623" y="0"/>
                  </a:lnTo>
                  <a:lnTo>
                    <a:pt x="450623" y="2811518"/>
                  </a:lnTo>
                  <a:lnTo>
                    <a:pt x="0" y="2811518"/>
                  </a:lnTo>
                  <a:close/>
                </a:path>
              </a:pathLst>
            </a:custGeom>
            <a:gradFill rotWithShape="1">
              <a:gsLst>
                <a:gs pos="0">
                  <a:srgbClr val="696969">
                    <a:alpha val="72000"/>
                  </a:srgbClr>
                </a:gs>
                <a:gs pos="33333">
                  <a:srgbClr val="B4B4B4">
                    <a:alpha val="82500"/>
                  </a:srgbClr>
                </a:gs>
                <a:gs pos="66667">
                  <a:srgbClr val="EEEEEE">
                    <a:alpha val="70500"/>
                  </a:srgbClr>
                </a:gs>
                <a:gs pos="100000">
                  <a:srgbClr val="FBFBFB">
                    <a:alpha val="22000"/>
                  </a:srgbClr>
                </a:gs>
              </a:gsLst>
              <a:lin ang="0"/>
            </a:gradFill>
            <a:ln cap="sq">
              <a:noFill/>
              <a:prstDash val="solid"/>
              <a:miter/>
            </a:ln>
          </p:spPr>
          <p:txBody>
            <a:bodyPr/>
            <a:lstStyle/>
            <a:p>
              <a:endParaRPr lang="en-US"/>
            </a:p>
          </p:txBody>
        </p:sp>
        <p:sp>
          <p:nvSpPr>
            <p:cNvPr id="5" name="TextBox 5"/>
            <p:cNvSpPr txBox="1"/>
            <p:nvPr/>
          </p:nvSpPr>
          <p:spPr>
            <a:xfrm>
              <a:off x="0" y="-19050"/>
              <a:ext cx="450623" cy="2830568"/>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6" name="TextBox 6"/>
          <p:cNvSpPr txBox="1"/>
          <p:nvPr/>
        </p:nvSpPr>
        <p:spPr>
          <a:xfrm>
            <a:off x="6913827" y="2285063"/>
            <a:ext cx="5325326" cy="4594092"/>
          </a:xfrm>
          <a:prstGeom prst="rect">
            <a:avLst/>
          </a:prstGeom>
        </p:spPr>
        <p:txBody>
          <a:bodyPr lIns="0" tIns="0" rIns="0" bIns="0" rtlCol="0" anchor="t">
            <a:spAutoFit/>
          </a:bodyPr>
          <a:lstStyle/>
          <a:p>
            <a:pPr marL="0" lvl="0" indent="0" algn="l">
              <a:lnSpc>
                <a:spcPts val="7291"/>
              </a:lnSpc>
              <a:spcBef>
                <a:spcPct val="0"/>
              </a:spcBef>
            </a:pPr>
            <a:r>
              <a:rPr lang="en-US" sz="5283" spc="184">
                <a:solidFill>
                  <a:srgbClr val="010101"/>
                </a:solidFill>
                <a:latin typeface="Archivo Black"/>
                <a:ea typeface="Archivo Black"/>
                <a:cs typeface="Archivo Black"/>
                <a:sym typeface="Archivo Black"/>
              </a:rPr>
              <a:t>WE MUST NEVER STOP BELIEVING IN EACH OTHER</a:t>
            </a:r>
          </a:p>
        </p:txBody>
      </p:sp>
      <p:sp>
        <p:nvSpPr>
          <p:cNvPr id="7" name="TextBox 7"/>
          <p:cNvSpPr txBox="1"/>
          <p:nvPr/>
        </p:nvSpPr>
        <p:spPr>
          <a:xfrm>
            <a:off x="6913827" y="1745903"/>
            <a:ext cx="4950833" cy="268562"/>
          </a:xfrm>
          <a:prstGeom prst="rect">
            <a:avLst/>
          </a:prstGeom>
        </p:spPr>
        <p:txBody>
          <a:bodyPr lIns="0" tIns="0" rIns="0" bIns="0" rtlCol="0" anchor="t">
            <a:spAutoFit/>
          </a:bodyPr>
          <a:lstStyle/>
          <a:p>
            <a:pPr algn="l">
              <a:lnSpc>
                <a:spcPts val="2187"/>
              </a:lnSpc>
            </a:pPr>
            <a:r>
              <a:rPr lang="en-US" sz="1585" spc="155">
                <a:solidFill>
                  <a:srgbClr val="000000"/>
                </a:solidFill>
                <a:latin typeface="Montserrat Light"/>
                <a:ea typeface="Montserrat Light"/>
                <a:cs typeface="Montserrat Light"/>
                <a:sym typeface="Montserrat Light"/>
              </a:rPr>
              <a:t>So.</a:t>
            </a:r>
          </a:p>
        </p:txBody>
      </p:sp>
    </p:spTree>
    <p:extLst>
      <p:ext uri="{BB962C8B-B14F-4D97-AF65-F5344CB8AC3E}">
        <p14:creationId xmlns:p14="http://schemas.microsoft.com/office/powerpoint/2010/main" val="2713619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dirty="0"/>
          </a:p>
        </p:txBody>
      </p:sp>
      <p:grpSp>
        <p:nvGrpSpPr>
          <p:cNvPr id="3" name="Group 3"/>
          <p:cNvGrpSpPr/>
          <p:nvPr/>
        </p:nvGrpSpPr>
        <p:grpSpPr>
          <a:xfrm>
            <a:off x="2458362" y="2517752"/>
            <a:ext cx="3123652" cy="6380764"/>
            <a:chOff x="0" y="0"/>
            <a:chExt cx="822690" cy="1680530"/>
          </a:xfrm>
        </p:grpSpPr>
        <p:sp>
          <p:nvSpPr>
            <p:cNvPr id="4" name="Freeform 4"/>
            <p:cNvSpPr/>
            <p:nvPr/>
          </p:nvSpPr>
          <p:spPr>
            <a:xfrm>
              <a:off x="0" y="0"/>
              <a:ext cx="822690" cy="1680530"/>
            </a:xfrm>
            <a:custGeom>
              <a:avLst/>
              <a:gdLst/>
              <a:ahLst/>
              <a:cxnLst/>
              <a:rect l="l" t="t" r="r" b="b"/>
              <a:pathLst>
                <a:path w="822690" h="1680530">
                  <a:moveTo>
                    <a:pt x="49570" y="0"/>
                  </a:moveTo>
                  <a:lnTo>
                    <a:pt x="773121" y="0"/>
                  </a:lnTo>
                  <a:cubicBezTo>
                    <a:pt x="786267" y="0"/>
                    <a:pt x="798876" y="5223"/>
                    <a:pt x="808172" y="14519"/>
                  </a:cubicBezTo>
                  <a:cubicBezTo>
                    <a:pt x="817468" y="23815"/>
                    <a:pt x="822690" y="36423"/>
                    <a:pt x="822690" y="49570"/>
                  </a:cubicBezTo>
                  <a:lnTo>
                    <a:pt x="822690" y="1630961"/>
                  </a:lnTo>
                  <a:cubicBezTo>
                    <a:pt x="822690" y="1644107"/>
                    <a:pt x="817468" y="1656716"/>
                    <a:pt x="808172" y="1666012"/>
                  </a:cubicBezTo>
                  <a:cubicBezTo>
                    <a:pt x="798876" y="1675308"/>
                    <a:pt x="786267" y="1680530"/>
                    <a:pt x="773121" y="1680530"/>
                  </a:cubicBezTo>
                  <a:lnTo>
                    <a:pt x="49570" y="1680530"/>
                  </a:lnTo>
                  <a:cubicBezTo>
                    <a:pt x="36423" y="1680530"/>
                    <a:pt x="23815" y="1675308"/>
                    <a:pt x="14519" y="1666012"/>
                  </a:cubicBezTo>
                  <a:cubicBezTo>
                    <a:pt x="5223" y="1656716"/>
                    <a:pt x="0" y="1644107"/>
                    <a:pt x="0" y="1630961"/>
                  </a:cubicBezTo>
                  <a:lnTo>
                    <a:pt x="0" y="49570"/>
                  </a:lnTo>
                  <a:cubicBezTo>
                    <a:pt x="0" y="36423"/>
                    <a:pt x="5223" y="23815"/>
                    <a:pt x="14519" y="14519"/>
                  </a:cubicBezTo>
                  <a:cubicBezTo>
                    <a:pt x="23815" y="5223"/>
                    <a:pt x="36423" y="0"/>
                    <a:pt x="49570" y="0"/>
                  </a:cubicBezTo>
                  <a:close/>
                </a:path>
              </a:pathLst>
            </a:custGeom>
            <a:solidFill>
              <a:srgbClr val="000000">
                <a:alpha val="0"/>
              </a:srgbClr>
            </a:solidFill>
            <a:ln w="57150" cap="sq">
              <a:solidFill>
                <a:srgbClr val="000000"/>
              </a:solidFill>
              <a:prstDash val="solid"/>
              <a:miter/>
            </a:ln>
          </p:spPr>
          <p:txBody>
            <a:bodyPr/>
            <a:lstStyle/>
            <a:p>
              <a:endParaRPr lang="en-US" dirty="0"/>
            </a:p>
          </p:txBody>
        </p:sp>
        <p:sp>
          <p:nvSpPr>
            <p:cNvPr id="5" name="TextBox 5"/>
            <p:cNvSpPr txBox="1"/>
            <p:nvPr/>
          </p:nvSpPr>
          <p:spPr>
            <a:xfrm>
              <a:off x="0" y="-19050"/>
              <a:ext cx="822690" cy="1699580"/>
            </a:xfrm>
            <a:prstGeom prst="rect">
              <a:avLst/>
            </a:prstGeom>
          </p:spPr>
          <p:txBody>
            <a:bodyPr lIns="50800" tIns="50800" rIns="50800" bIns="50800" rtlCol="0" anchor="ctr"/>
            <a:lstStyle/>
            <a:p>
              <a:pPr algn="ctr">
                <a:lnSpc>
                  <a:spcPts val="2859"/>
                </a:lnSpc>
              </a:pPr>
              <a:endParaRPr dirty="0"/>
            </a:p>
          </p:txBody>
        </p:sp>
      </p:grpSp>
      <p:grpSp>
        <p:nvGrpSpPr>
          <p:cNvPr id="6" name="Group 6"/>
          <p:cNvGrpSpPr/>
          <p:nvPr/>
        </p:nvGrpSpPr>
        <p:grpSpPr>
          <a:xfrm>
            <a:off x="2458362" y="4131771"/>
            <a:ext cx="3086100" cy="494309"/>
            <a:chOff x="0" y="0"/>
            <a:chExt cx="812800" cy="130188"/>
          </a:xfrm>
        </p:grpSpPr>
        <p:sp>
          <p:nvSpPr>
            <p:cNvPr id="7" name="Freeform 7"/>
            <p:cNvSpPr/>
            <p:nvPr/>
          </p:nvSpPr>
          <p:spPr>
            <a:xfrm>
              <a:off x="0" y="0"/>
              <a:ext cx="812800" cy="130188"/>
            </a:xfrm>
            <a:custGeom>
              <a:avLst/>
              <a:gdLst/>
              <a:ahLst/>
              <a:cxnLst/>
              <a:rect l="l" t="t" r="r" b="b"/>
              <a:pathLst>
                <a:path w="812800" h="130188">
                  <a:moveTo>
                    <a:pt x="0" y="0"/>
                  </a:moveTo>
                  <a:lnTo>
                    <a:pt x="812800" y="0"/>
                  </a:lnTo>
                  <a:lnTo>
                    <a:pt x="812800" y="130188"/>
                  </a:lnTo>
                  <a:lnTo>
                    <a:pt x="0" y="130188"/>
                  </a:lnTo>
                  <a:close/>
                </a:path>
              </a:pathLst>
            </a:custGeom>
            <a:solidFill>
              <a:srgbClr val="040506"/>
            </a:solidFill>
          </p:spPr>
          <p:txBody>
            <a:bodyPr/>
            <a:lstStyle/>
            <a:p>
              <a:endParaRPr lang="en-US" dirty="0"/>
            </a:p>
          </p:txBody>
        </p:sp>
        <p:sp>
          <p:nvSpPr>
            <p:cNvPr id="8" name="TextBox 8"/>
            <p:cNvSpPr txBox="1"/>
            <p:nvPr/>
          </p:nvSpPr>
          <p:spPr>
            <a:xfrm>
              <a:off x="0" y="-19050"/>
              <a:ext cx="812800" cy="149238"/>
            </a:xfrm>
            <a:prstGeom prst="rect">
              <a:avLst/>
            </a:prstGeom>
          </p:spPr>
          <p:txBody>
            <a:bodyPr lIns="50800" tIns="50800" rIns="50800" bIns="50800" rtlCol="0" anchor="ctr"/>
            <a:lstStyle/>
            <a:p>
              <a:pPr algn="ctr">
                <a:lnSpc>
                  <a:spcPts val="2859"/>
                </a:lnSpc>
              </a:pPr>
              <a:r>
                <a:rPr lang="en-US" sz="2199" spc="-43" dirty="0">
                  <a:solidFill>
                    <a:srgbClr val="FFFFFF"/>
                  </a:solidFill>
                  <a:latin typeface="Montserrat Classic Bold"/>
                  <a:ea typeface="Montserrat Classic Bold"/>
                  <a:cs typeface="Montserrat Classic Bold"/>
                  <a:sym typeface="Montserrat Classic Bold"/>
                </a:rPr>
                <a:t>INTENTIONALITY</a:t>
              </a:r>
            </a:p>
          </p:txBody>
        </p:sp>
      </p:grpSp>
      <p:grpSp>
        <p:nvGrpSpPr>
          <p:cNvPr id="9" name="Group 9"/>
          <p:cNvGrpSpPr/>
          <p:nvPr/>
        </p:nvGrpSpPr>
        <p:grpSpPr>
          <a:xfrm>
            <a:off x="5900738" y="2517752"/>
            <a:ext cx="3086100" cy="5869886"/>
            <a:chOff x="0" y="0"/>
            <a:chExt cx="812800" cy="1545978"/>
          </a:xfrm>
        </p:grpSpPr>
        <p:sp>
          <p:nvSpPr>
            <p:cNvPr id="10" name="Freeform 10"/>
            <p:cNvSpPr/>
            <p:nvPr/>
          </p:nvSpPr>
          <p:spPr>
            <a:xfrm>
              <a:off x="0" y="0"/>
              <a:ext cx="812800" cy="1545978"/>
            </a:xfrm>
            <a:custGeom>
              <a:avLst/>
              <a:gdLst/>
              <a:ahLst/>
              <a:cxnLst/>
              <a:rect l="l" t="t" r="r" b="b"/>
              <a:pathLst>
                <a:path w="812800" h="1545978">
                  <a:moveTo>
                    <a:pt x="50173" y="0"/>
                  </a:moveTo>
                  <a:lnTo>
                    <a:pt x="762627" y="0"/>
                  </a:lnTo>
                  <a:cubicBezTo>
                    <a:pt x="775934" y="0"/>
                    <a:pt x="788695" y="5286"/>
                    <a:pt x="798105" y="14695"/>
                  </a:cubicBezTo>
                  <a:cubicBezTo>
                    <a:pt x="807514" y="24105"/>
                    <a:pt x="812800" y="36866"/>
                    <a:pt x="812800" y="50173"/>
                  </a:cubicBezTo>
                  <a:lnTo>
                    <a:pt x="812800" y="1495805"/>
                  </a:lnTo>
                  <a:cubicBezTo>
                    <a:pt x="812800" y="1509112"/>
                    <a:pt x="807514" y="1521874"/>
                    <a:pt x="798105" y="1531283"/>
                  </a:cubicBezTo>
                  <a:cubicBezTo>
                    <a:pt x="788695" y="1540692"/>
                    <a:pt x="775934" y="1545978"/>
                    <a:pt x="762627" y="1545978"/>
                  </a:cubicBezTo>
                  <a:lnTo>
                    <a:pt x="50173" y="1545978"/>
                  </a:lnTo>
                  <a:cubicBezTo>
                    <a:pt x="36866" y="1545978"/>
                    <a:pt x="24105" y="1540692"/>
                    <a:pt x="14695" y="1531283"/>
                  </a:cubicBezTo>
                  <a:cubicBezTo>
                    <a:pt x="5286" y="1521874"/>
                    <a:pt x="0" y="1509112"/>
                    <a:pt x="0" y="1495805"/>
                  </a:cubicBezTo>
                  <a:lnTo>
                    <a:pt x="0" y="50173"/>
                  </a:lnTo>
                  <a:cubicBezTo>
                    <a:pt x="0" y="36866"/>
                    <a:pt x="5286" y="24105"/>
                    <a:pt x="14695" y="14695"/>
                  </a:cubicBezTo>
                  <a:cubicBezTo>
                    <a:pt x="24105" y="5286"/>
                    <a:pt x="36866" y="0"/>
                    <a:pt x="50173" y="0"/>
                  </a:cubicBezTo>
                  <a:close/>
                </a:path>
              </a:pathLst>
            </a:custGeom>
            <a:solidFill>
              <a:srgbClr val="000000">
                <a:alpha val="0"/>
              </a:srgbClr>
            </a:solidFill>
            <a:ln w="57150" cap="sq">
              <a:solidFill>
                <a:srgbClr val="000000"/>
              </a:solidFill>
              <a:prstDash val="solid"/>
              <a:miter/>
            </a:ln>
          </p:spPr>
          <p:txBody>
            <a:bodyPr/>
            <a:lstStyle/>
            <a:p>
              <a:endParaRPr lang="en-US" dirty="0"/>
            </a:p>
          </p:txBody>
        </p:sp>
        <p:sp>
          <p:nvSpPr>
            <p:cNvPr id="11" name="TextBox 11"/>
            <p:cNvSpPr txBox="1"/>
            <p:nvPr/>
          </p:nvSpPr>
          <p:spPr>
            <a:xfrm>
              <a:off x="0" y="-19050"/>
              <a:ext cx="812800" cy="1565028"/>
            </a:xfrm>
            <a:prstGeom prst="rect">
              <a:avLst/>
            </a:prstGeom>
          </p:spPr>
          <p:txBody>
            <a:bodyPr lIns="50800" tIns="50800" rIns="50800" bIns="50800" rtlCol="0" anchor="ctr"/>
            <a:lstStyle/>
            <a:p>
              <a:pPr algn="ctr">
                <a:lnSpc>
                  <a:spcPts val="2859"/>
                </a:lnSpc>
              </a:pPr>
              <a:endParaRPr dirty="0"/>
            </a:p>
          </p:txBody>
        </p:sp>
      </p:grpSp>
      <p:grpSp>
        <p:nvGrpSpPr>
          <p:cNvPr id="12" name="Group 12"/>
          <p:cNvGrpSpPr/>
          <p:nvPr/>
        </p:nvGrpSpPr>
        <p:grpSpPr>
          <a:xfrm>
            <a:off x="5900738" y="4125114"/>
            <a:ext cx="3086100" cy="507624"/>
            <a:chOff x="0" y="0"/>
            <a:chExt cx="812800" cy="133695"/>
          </a:xfrm>
        </p:grpSpPr>
        <p:sp>
          <p:nvSpPr>
            <p:cNvPr id="13" name="Freeform 13"/>
            <p:cNvSpPr/>
            <p:nvPr/>
          </p:nvSpPr>
          <p:spPr>
            <a:xfrm>
              <a:off x="0" y="0"/>
              <a:ext cx="812800" cy="133695"/>
            </a:xfrm>
            <a:custGeom>
              <a:avLst/>
              <a:gdLst/>
              <a:ahLst/>
              <a:cxnLst/>
              <a:rect l="l" t="t" r="r" b="b"/>
              <a:pathLst>
                <a:path w="812800" h="133695">
                  <a:moveTo>
                    <a:pt x="0" y="0"/>
                  </a:moveTo>
                  <a:lnTo>
                    <a:pt x="812800" y="0"/>
                  </a:lnTo>
                  <a:lnTo>
                    <a:pt x="812800" y="133695"/>
                  </a:lnTo>
                  <a:lnTo>
                    <a:pt x="0" y="133695"/>
                  </a:lnTo>
                  <a:close/>
                </a:path>
              </a:pathLst>
            </a:custGeom>
            <a:solidFill>
              <a:srgbClr val="040506"/>
            </a:solidFill>
          </p:spPr>
          <p:txBody>
            <a:bodyPr/>
            <a:lstStyle/>
            <a:p>
              <a:endParaRPr lang="en-US" dirty="0"/>
            </a:p>
          </p:txBody>
        </p:sp>
        <p:sp>
          <p:nvSpPr>
            <p:cNvPr id="14" name="TextBox 14"/>
            <p:cNvSpPr txBox="1"/>
            <p:nvPr/>
          </p:nvSpPr>
          <p:spPr>
            <a:xfrm>
              <a:off x="0" y="-19050"/>
              <a:ext cx="812800" cy="152745"/>
            </a:xfrm>
            <a:prstGeom prst="rect">
              <a:avLst/>
            </a:prstGeom>
          </p:spPr>
          <p:txBody>
            <a:bodyPr lIns="50800" tIns="50800" rIns="50800" bIns="50800" rtlCol="0" anchor="ctr"/>
            <a:lstStyle/>
            <a:p>
              <a:pPr algn="ctr">
                <a:lnSpc>
                  <a:spcPts val="2859"/>
                </a:lnSpc>
              </a:pPr>
              <a:r>
                <a:rPr lang="en-US" sz="2199" spc="-43" dirty="0">
                  <a:solidFill>
                    <a:srgbClr val="FFFFFF"/>
                  </a:solidFill>
                  <a:latin typeface="Montserrat Classic Bold"/>
                  <a:ea typeface="Montserrat Classic Bold"/>
                  <a:cs typeface="Montserrat Classic Bold"/>
                  <a:sym typeface="Montserrat Classic Bold"/>
                </a:rPr>
                <a:t>SAFETY</a:t>
              </a:r>
            </a:p>
          </p:txBody>
        </p:sp>
      </p:grpSp>
      <p:grpSp>
        <p:nvGrpSpPr>
          <p:cNvPr id="15" name="Group 15"/>
          <p:cNvGrpSpPr/>
          <p:nvPr/>
        </p:nvGrpSpPr>
        <p:grpSpPr>
          <a:xfrm>
            <a:off x="9301162" y="2517752"/>
            <a:ext cx="3086100" cy="5869886"/>
            <a:chOff x="0" y="0"/>
            <a:chExt cx="812800" cy="1545978"/>
          </a:xfrm>
        </p:grpSpPr>
        <p:sp>
          <p:nvSpPr>
            <p:cNvPr id="16" name="Freeform 16"/>
            <p:cNvSpPr/>
            <p:nvPr/>
          </p:nvSpPr>
          <p:spPr>
            <a:xfrm>
              <a:off x="0" y="0"/>
              <a:ext cx="812800" cy="1545978"/>
            </a:xfrm>
            <a:custGeom>
              <a:avLst/>
              <a:gdLst/>
              <a:ahLst/>
              <a:cxnLst/>
              <a:rect l="l" t="t" r="r" b="b"/>
              <a:pathLst>
                <a:path w="812800" h="1545978">
                  <a:moveTo>
                    <a:pt x="50173" y="0"/>
                  </a:moveTo>
                  <a:lnTo>
                    <a:pt x="762627" y="0"/>
                  </a:lnTo>
                  <a:cubicBezTo>
                    <a:pt x="775934" y="0"/>
                    <a:pt x="788695" y="5286"/>
                    <a:pt x="798105" y="14695"/>
                  </a:cubicBezTo>
                  <a:cubicBezTo>
                    <a:pt x="807514" y="24105"/>
                    <a:pt x="812800" y="36866"/>
                    <a:pt x="812800" y="50173"/>
                  </a:cubicBezTo>
                  <a:lnTo>
                    <a:pt x="812800" y="1495805"/>
                  </a:lnTo>
                  <a:cubicBezTo>
                    <a:pt x="812800" y="1509112"/>
                    <a:pt x="807514" y="1521874"/>
                    <a:pt x="798105" y="1531283"/>
                  </a:cubicBezTo>
                  <a:cubicBezTo>
                    <a:pt x="788695" y="1540692"/>
                    <a:pt x="775934" y="1545978"/>
                    <a:pt x="762627" y="1545978"/>
                  </a:cubicBezTo>
                  <a:lnTo>
                    <a:pt x="50173" y="1545978"/>
                  </a:lnTo>
                  <a:cubicBezTo>
                    <a:pt x="36866" y="1545978"/>
                    <a:pt x="24105" y="1540692"/>
                    <a:pt x="14695" y="1531283"/>
                  </a:cubicBezTo>
                  <a:cubicBezTo>
                    <a:pt x="5286" y="1521874"/>
                    <a:pt x="0" y="1509112"/>
                    <a:pt x="0" y="1495805"/>
                  </a:cubicBezTo>
                  <a:lnTo>
                    <a:pt x="0" y="50173"/>
                  </a:lnTo>
                  <a:cubicBezTo>
                    <a:pt x="0" y="36866"/>
                    <a:pt x="5286" y="24105"/>
                    <a:pt x="14695" y="14695"/>
                  </a:cubicBezTo>
                  <a:cubicBezTo>
                    <a:pt x="24105" y="5286"/>
                    <a:pt x="36866" y="0"/>
                    <a:pt x="50173" y="0"/>
                  </a:cubicBezTo>
                  <a:close/>
                </a:path>
              </a:pathLst>
            </a:custGeom>
            <a:solidFill>
              <a:srgbClr val="000000">
                <a:alpha val="0"/>
              </a:srgbClr>
            </a:solidFill>
            <a:ln w="57150" cap="sq">
              <a:solidFill>
                <a:srgbClr val="000000"/>
              </a:solidFill>
              <a:prstDash val="solid"/>
              <a:miter/>
            </a:ln>
          </p:spPr>
          <p:txBody>
            <a:bodyPr/>
            <a:lstStyle/>
            <a:p>
              <a:endParaRPr lang="en-US" dirty="0"/>
            </a:p>
          </p:txBody>
        </p:sp>
        <p:sp>
          <p:nvSpPr>
            <p:cNvPr id="17" name="TextBox 17"/>
            <p:cNvSpPr txBox="1"/>
            <p:nvPr/>
          </p:nvSpPr>
          <p:spPr>
            <a:xfrm>
              <a:off x="0" y="-19050"/>
              <a:ext cx="812800" cy="1565028"/>
            </a:xfrm>
            <a:prstGeom prst="rect">
              <a:avLst/>
            </a:prstGeom>
          </p:spPr>
          <p:txBody>
            <a:bodyPr lIns="50800" tIns="50800" rIns="50800" bIns="50800" rtlCol="0" anchor="ctr"/>
            <a:lstStyle/>
            <a:p>
              <a:pPr algn="ctr">
                <a:lnSpc>
                  <a:spcPts val="2859"/>
                </a:lnSpc>
              </a:pPr>
              <a:endParaRPr dirty="0"/>
            </a:p>
          </p:txBody>
        </p:sp>
      </p:grpSp>
      <p:grpSp>
        <p:nvGrpSpPr>
          <p:cNvPr id="18" name="Group 18"/>
          <p:cNvGrpSpPr/>
          <p:nvPr/>
        </p:nvGrpSpPr>
        <p:grpSpPr>
          <a:xfrm>
            <a:off x="9263610" y="4200459"/>
            <a:ext cx="3086100" cy="507624"/>
            <a:chOff x="0" y="0"/>
            <a:chExt cx="812800" cy="133695"/>
          </a:xfrm>
        </p:grpSpPr>
        <p:sp>
          <p:nvSpPr>
            <p:cNvPr id="19" name="Freeform 19"/>
            <p:cNvSpPr/>
            <p:nvPr/>
          </p:nvSpPr>
          <p:spPr>
            <a:xfrm>
              <a:off x="0" y="0"/>
              <a:ext cx="812800" cy="133695"/>
            </a:xfrm>
            <a:custGeom>
              <a:avLst/>
              <a:gdLst/>
              <a:ahLst/>
              <a:cxnLst/>
              <a:rect l="l" t="t" r="r" b="b"/>
              <a:pathLst>
                <a:path w="812800" h="133695">
                  <a:moveTo>
                    <a:pt x="0" y="0"/>
                  </a:moveTo>
                  <a:lnTo>
                    <a:pt x="812800" y="0"/>
                  </a:lnTo>
                  <a:lnTo>
                    <a:pt x="812800" y="133695"/>
                  </a:lnTo>
                  <a:lnTo>
                    <a:pt x="0" y="133695"/>
                  </a:lnTo>
                  <a:close/>
                </a:path>
              </a:pathLst>
            </a:custGeom>
            <a:solidFill>
              <a:srgbClr val="040506"/>
            </a:solidFill>
          </p:spPr>
          <p:txBody>
            <a:bodyPr/>
            <a:lstStyle/>
            <a:p>
              <a:endParaRPr lang="en-US" dirty="0"/>
            </a:p>
          </p:txBody>
        </p:sp>
        <p:sp>
          <p:nvSpPr>
            <p:cNvPr id="20" name="TextBox 20"/>
            <p:cNvSpPr txBox="1"/>
            <p:nvPr/>
          </p:nvSpPr>
          <p:spPr>
            <a:xfrm>
              <a:off x="0" y="-19050"/>
              <a:ext cx="812800" cy="152745"/>
            </a:xfrm>
            <a:prstGeom prst="rect">
              <a:avLst/>
            </a:prstGeom>
          </p:spPr>
          <p:txBody>
            <a:bodyPr lIns="50800" tIns="50800" rIns="50800" bIns="50800" rtlCol="0" anchor="ctr"/>
            <a:lstStyle/>
            <a:p>
              <a:pPr algn="ctr">
                <a:lnSpc>
                  <a:spcPts val="2859"/>
                </a:lnSpc>
              </a:pPr>
              <a:r>
                <a:rPr lang="en-US" sz="2199" spc="-43" dirty="0">
                  <a:solidFill>
                    <a:srgbClr val="FFFFFF"/>
                  </a:solidFill>
                  <a:latin typeface="Montserrat Classic Bold"/>
                  <a:ea typeface="Montserrat Classic Bold"/>
                  <a:cs typeface="Montserrat Classic Bold"/>
                  <a:sym typeface="Montserrat Classic Bold"/>
                </a:rPr>
                <a:t>COLLABORATION</a:t>
              </a:r>
            </a:p>
          </p:txBody>
        </p:sp>
      </p:grpSp>
      <p:grpSp>
        <p:nvGrpSpPr>
          <p:cNvPr id="21" name="Group 21"/>
          <p:cNvGrpSpPr/>
          <p:nvPr/>
        </p:nvGrpSpPr>
        <p:grpSpPr>
          <a:xfrm>
            <a:off x="12705986" y="2517752"/>
            <a:ext cx="3086100" cy="6380764"/>
            <a:chOff x="0" y="0"/>
            <a:chExt cx="812800" cy="1680530"/>
          </a:xfrm>
        </p:grpSpPr>
        <p:sp>
          <p:nvSpPr>
            <p:cNvPr id="22" name="Freeform 22"/>
            <p:cNvSpPr/>
            <p:nvPr/>
          </p:nvSpPr>
          <p:spPr>
            <a:xfrm>
              <a:off x="0" y="0"/>
              <a:ext cx="812800" cy="1680530"/>
            </a:xfrm>
            <a:custGeom>
              <a:avLst/>
              <a:gdLst/>
              <a:ahLst/>
              <a:cxnLst/>
              <a:rect l="l" t="t" r="r" b="b"/>
              <a:pathLst>
                <a:path w="812800" h="1680530">
                  <a:moveTo>
                    <a:pt x="50173" y="0"/>
                  </a:moveTo>
                  <a:lnTo>
                    <a:pt x="762627" y="0"/>
                  </a:lnTo>
                  <a:cubicBezTo>
                    <a:pt x="775934" y="0"/>
                    <a:pt x="788695" y="5286"/>
                    <a:pt x="798105" y="14695"/>
                  </a:cubicBezTo>
                  <a:cubicBezTo>
                    <a:pt x="807514" y="24105"/>
                    <a:pt x="812800" y="36866"/>
                    <a:pt x="812800" y="50173"/>
                  </a:cubicBezTo>
                  <a:lnTo>
                    <a:pt x="812800" y="1630357"/>
                  </a:lnTo>
                  <a:cubicBezTo>
                    <a:pt x="812800" y="1643664"/>
                    <a:pt x="807514" y="1656426"/>
                    <a:pt x="798105" y="1665835"/>
                  </a:cubicBezTo>
                  <a:cubicBezTo>
                    <a:pt x="788695" y="1675244"/>
                    <a:pt x="775934" y="1680530"/>
                    <a:pt x="762627" y="1680530"/>
                  </a:cubicBezTo>
                  <a:lnTo>
                    <a:pt x="50173" y="1680530"/>
                  </a:lnTo>
                  <a:cubicBezTo>
                    <a:pt x="36866" y="1680530"/>
                    <a:pt x="24105" y="1675244"/>
                    <a:pt x="14695" y="1665835"/>
                  </a:cubicBezTo>
                  <a:cubicBezTo>
                    <a:pt x="5286" y="1656426"/>
                    <a:pt x="0" y="1643664"/>
                    <a:pt x="0" y="1630357"/>
                  </a:cubicBezTo>
                  <a:lnTo>
                    <a:pt x="0" y="50173"/>
                  </a:lnTo>
                  <a:cubicBezTo>
                    <a:pt x="0" y="36866"/>
                    <a:pt x="5286" y="24105"/>
                    <a:pt x="14695" y="14695"/>
                  </a:cubicBezTo>
                  <a:cubicBezTo>
                    <a:pt x="24105" y="5286"/>
                    <a:pt x="36866" y="0"/>
                    <a:pt x="50173" y="0"/>
                  </a:cubicBezTo>
                  <a:close/>
                </a:path>
              </a:pathLst>
            </a:custGeom>
            <a:solidFill>
              <a:srgbClr val="000000">
                <a:alpha val="0"/>
              </a:srgbClr>
            </a:solidFill>
            <a:ln w="57150" cap="sq">
              <a:solidFill>
                <a:srgbClr val="000000"/>
              </a:solidFill>
              <a:prstDash val="solid"/>
              <a:miter/>
            </a:ln>
          </p:spPr>
          <p:txBody>
            <a:bodyPr/>
            <a:lstStyle/>
            <a:p>
              <a:endParaRPr lang="en-US" dirty="0"/>
            </a:p>
          </p:txBody>
        </p:sp>
        <p:sp>
          <p:nvSpPr>
            <p:cNvPr id="23" name="TextBox 23"/>
            <p:cNvSpPr txBox="1"/>
            <p:nvPr/>
          </p:nvSpPr>
          <p:spPr>
            <a:xfrm>
              <a:off x="0" y="-19050"/>
              <a:ext cx="812800" cy="1699580"/>
            </a:xfrm>
            <a:prstGeom prst="rect">
              <a:avLst/>
            </a:prstGeom>
          </p:spPr>
          <p:txBody>
            <a:bodyPr lIns="50800" tIns="50800" rIns="50800" bIns="50800" rtlCol="0" anchor="ctr"/>
            <a:lstStyle/>
            <a:p>
              <a:pPr algn="ctr">
                <a:lnSpc>
                  <a:spcPts val="2859"/>
                </a:lnSpc>
              </a:pPr>
              <a:endParaRPr dirty="0"/>
            </a:p>
          </p:txBody>
        </p:sp>
      </p:grpSp>
      <p:grpSp>
        <p:nvGrpSpPr>
          <p:cNvPr id="24" name="Group 24"/>
          <p:cNvGrpSpPr/>
          <p:nvPr/>
        </p:nvGrpSpPr>
        <p:grpSpPr>
          <a:xfrm>
            <a:off x="12701588" y="4200459"/>
            <a:ext cx="3086100" cy="507624"/>
            <a:chOff x="0" y="0"/>
            <a:chExt cx="812800" cy="133695"/>
          </a:xfrm>
        </p:grpSpPr>
        <p:sp>
          <p:nvSpPr>
            <p:cNvPr id="25" name="Freeform 25"/>
            <p:cNvSpPr/>
            <p:nvPr/>
          </p:nvSpPr>
          <p:spPr>
            <a:xfrm>
              <a:off x="0" y="0"/>
              <a:ext cx="812800" cy="133695"/>
            </a:xfrm>
            <a:custGeom>
              <a:avLst/>
              <a:gdLst/>
              <a:ahLst/>
              <a:cxnLst/>
              <a:rect l="l" t="t" r="r" b="b"/>
              <a:pathLst>
                <a:path w="812800" h="133695">
                  <a:moveTo>
                    <a:pt x="0" y="0"/>
                  </a:moveTo>
                  <a:lnTo>
                    <a:pt x="812800" y="0"/>
                  </a:lnTo>
                  <a:lnTo>
                    <a:pt x="812800" y="133695"/>
                  </a:lnTo>
                  <a:lnTo>
                    <a:pt x="0" y="133695"/>
                  </a:lnTo>
                  <a:close/>
                </a:path>
              </a:pathLst>
            </a:custGeom>
            <a:solidFill>
              <a:srgbClr val="040506"/>
            </a:solidFill>
          </p:spPr>
          <p:txBody>
            <a:bodyPr/>
            <a:lstStyle/>
            <a:p>
              <a:endParaRPr lang="en-US" dirty="0"/>
            </a:p>
          </p:txBody>
        </p:sp>
        <p:sp>
          <p:nvSpPr>
            <p:cNvPr id="26" name="TextBox 26"/>
            <p:cNvSpPr txBox="1"/>
            <p:nvPr/>
          </p:nvSpPr>
          <p:spPr>
            <a:xfrm>
              <a:off x="0" y="-19050"/>
              <a:ext cx="812800" cy="152745"/>
            </a:xfrm>
            <a:prstGeom prst="rect">
              <a:avLst/>
            </a:prstGeom>
          </p:spPr>
          <p:txBody>
            <a:bodyPr lIns="50800" tIns="50800" rIns="50800" bIns="50800" rtlCol="0" anchor="ctr"/>
            <a:lstStyle/>
            <a:p>
              <a:pPr algn="ctr">
                <a:lnSpc>
                  <a:spcPts val="2859"/>
                </a:lnSpc>
              </a:pPr>
              <a:r>
                <a:rPr lang="en-US" sz="2199" spc="-43" dirty="0">
                  <a:solidFill>
                    <a:srgbClr val="FFFFFF"/>
                  </a:solidFill>
                  <a:latin typeface="Montserrat Classic Bold"/>
                  <a:ea typeface="Montserrat Classic Bold"/>
                  <a:cs typeface="Montserrat Classic Bold"/>
                  <a:sym typeface="Montserrat Classic Bold"/>
                </a:rPr>
                <a:t>ADVOCACY</a:t>
              </a:r>
            </a:p>
          </p:txBody>
        </p:sp>
      </p:grpSp>
      <p:sp>
        <p:nvSpPr>
          <p:cNvPr id="27" name="Freeform 27"/>
          <p:cNvSpPr/>
          <p:nvPr/>
        </p:nvSpPr>
        <p:spPr>
          <a:xfrm>
            <a:off x="13766998" y="2960401"/>
            <a:ext cx="964077" cy="978307"/>
          </a:xfrm>
          <a:custGeom>
            <a:avLst/>
            <a:gdLst/>
            <a:ahLst/>
            <a:cxnLst/>
            <a:rect l="l" t="t" r="r" b="b"/>
            <a:pathLst>
              <a:path w="964077" h="978307">
                <a:moveTo>
                  <a:pt x="0" y="0"/>
                </a:moveTo>
                <a:lnTo>
                  <a:pt x="964077" y="0"/>
                </a:lnTo>
                <a:lnTo>
                  <a:pt x="964077" y="978307"/>
                </a:lnTo>
                <a:lnTo>
                  <a:pt x="0" y="9783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28" name="Freeform 28"/>
          <p:cNvSpPr/>
          <p:nvPr/>
        </p:nvSpPr>
        <p:spPr>
          <a:xfrm>
            <a:off x="3461866" y="2960401"/>
            <a:ext cx="1079092" cy="1061434"/>
          </a:xfrm>
          <a:custGeom>
            <a:avLst/>
            <a:gdLst/>
            <a:ahLst/>
            <a:cxnLst/>
            <a:rect l="l" t="t" r="r" b="b"/>
            <a:pathLst>
              <a:path w="1079092" h="1061434">
                <a:moveTo>
                  <a:pt x="0" y="0"/>
                </a:moveTo>
                <a:lnTo>
                  <a:pt x="1079091" y="0"/>
                </a:lnTo>
                <a:lnTo>
                  <a:pt x="1079091" y="1061434"/>
                </a:lnTo>
                <a:lnTo>
                  <a:pt x="0" y="10614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sp>
        <p:nvSpPr>
          <p:cNvPr id="29" name="Freeform 29"/>
          <p:cNvSpPr/>
          <p:nvPr/>
        </p:nvSpPr>
        <p:spPr>
          <a:xfrm>
            <a:off x="6940661" y="2960401"/>
            <a:ext cx="1006253" cy="960515"/>
          </a:xfrm>
          <a:custGeom>
            <a:avLst/>
            <a:gdLst/>
            <a:ahLst/>
            <a:cxnLst/>
            <a:rect l="l" t="t" r="r" b="b"/>
            <a:pathLst>
              <a:path w="1006253" h="960515">
                <a:moveTo>
                  <a:pt x="0" y="0"/>
                </a:moveTo>
                <a:lnTo>
                  <a:pt x="1006253" y="0"/>
                </a:lnTo>
                <a:lnTo>
                  <a:pt x="1006253" y="960515"/>
                </a:lnTo>
                <a:lnTo>
                  <a:pt x="0" y="9605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dirty="0"/>
          </a:p>
        </p:txBody>
      </p:sp>
      <p:sp>
        <p:nvSpPr>
          <p:cNvPr id="30" name="Freeform 30"/>
          <p:cNvSpPr/>
          <p:nvPr/>
        </p:nvSpPr>
        <p:spPr>
          <a:xfrm>
            <a:off x="10277739" y="2960401"/>
            <a:ext cx="1132948" cy="1164713"/>
          </a:xfrm>
          <a:custGeom>
            <a:avLst/>
            <a:gdLst/>
            <a:ahLst/>
            <a:cxnLst/>
            <a:rect l="l" t="t" r="r" b="b"/>
            <a:pathLst>
              <a:path w="1132948" h="1164713">
                <a:moveTo>
                  <a:pt x="0" y="0"/>
                </a:moveTo>
                <a:lnTo>
                  <a:pt x="1132947" y="0"/>
                </a:lnTo>
                <a:lnTo>
                  <a:pt x="1132947" y="1164713"/>
                </a:lnTo>
                <a:lnTo>
                  <a:pt x="0" y="116471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dirty="0"/>
          </a:p>
        </p:txBody>
      </p:sp>
      <p:sp>
        <p:nvSpPr>
          <p:cNvPr id="31" name="Freeform 31"/>
          <p:cNvSpPr/>
          <p:nvPr/>
        </p:nvSpPr>
        <p:spPr>
          <a:xfrm>
            <a:off x="4988993" y="7510032"/>
            <a:ext cx="7995690" cy="2776968"/>
          </a:xfrm>
          <a:custGeom>
            <a:avLst/>
            <a:gdLst/>
            <a:ahLst/>
            <a:cxnLst/>
            <a:rect l="l" t="t" r="r" b="b"/>
            <a:pathLst>
              <a:path w="7995690" h="2776968">
                <a:moveTo>
                  <a:pt x="0" y="0"/>
                </a:moveTo>
                <a:lnTo>
                  <a:pt x="7995689" y="0"/>
                </a:lnTo>
                <a:lnTo>
                  <a:pt x="7995689" y="2776968"/>
                </a:lnTo>
                <a:lnTo>
                  <a:pt x="0" y="2776968"/>
                </a:lnTo>
                <a:lnTo>
                  <a:pt x="0" y="0"/>
                </a:lnTo>
                <a:close/>
              </a:path>
            </a:pathLst>
          </a:custGeom>
          <a:blipFill>
            <a:blip r:embed="rId12"/>
            <a:stretch>
              <a:fillRect l="-1453" r="-1453"/>
            </a:stretch>
          </a:blipFill>
        </p:spPr>
        <p:txBody>
          <a:bodyPr/>
          <a:lstStyle/>
          <a:p>
            <a:endParaRPr lang="en-US" dirty="0"/>
          </a:p>
        </p:txBody>
      </p:sp>
      <p:sp>
        <p:nvSpPr>
          <p:cNvPr id="32" name="TextBox 32"/>
          <p:cNvSpPr txBox="1"/>
          <p:nvPr/>
        </p:nvSpPr>
        <p:spPr>
          <a:xfrm>
            <a:off x="3690980" y="1426086"/>
            <a:ext cx="10906040" cy="815441"/>
          </a:xfrm>
          <a:prstGeom prst="rect">
            <a:avLst/>
          </a:prstGeom>
        </p:spPr>
        <p:txBody>
          <a:bodyPr lIns="0" tIns="0" rIns="0" bIns="0" rtlCol="0" anchor="t">
            <a:spAutoFit/>
          </a:bodyPr>
          <a:lstStyle/>
          <a:p>
            <a:pPr marL="0" lvl="0" indent="0" algn="ctr">
              <a:lnSpc>
                <a:spcPts val="6548"/>
              </a:lnSpc>
              <a:spcBef>
                <a:spcPct val="0"/>
              </a:spcBef>
            </a:pPr>
            <a:r>
              <a:rPr lang="en-US" sz="4745" dirty="0">
                <a:solidFill>
                  <a:srgbClr val="010101"/>
                </a:solidFill>
                <a:latin typeface="Archivo Black"/>
                <a:ea typeface="Archivo Black"/>
                <a:cs typeface="Archivo Black"/>
                <a:sym typeface="Archivo Black"/>
              </a:rPr>
              <a:t>OUR GOALS FOR THIS SPACE</a:t>
            </a:r>
          </a:p>
        </p:txBody>
      </p:sp>
      <p:sp>
        <p:nvSpPr>
          <p:cNvPr id="33" name="TextBox 33"/>
          <p:cNvSpPr txBox="1"/>
          <p:nvPr/>
        </p:nvSpPr>
        <p:spPr>
          <a:xfrm>
            <a:off x="2721435" y="4679507"/>
            <a:ext cx="2722103" cy="3750770"/>
          </a:xfrm>
          <a:prstGeom prst="rect">
            <a:avLst/>
          </a:prstGeom>
        </p:spPr>
        <p:txBody>
          <a:bodyPr lIns="0" tIns="0" rIns="0" bIns="0" rtlCol="0" anchor="t">
            <a:spAutoFit/>
          </a:bodyPr>
          <a:lstStyle/>
          <a:p>
            <a:pPr algn="ctr">
              <a:lnSpc>
                <a:spcPts val="2084"/>
              </a:lnSpc>
            </a:pPr>
            <a:r>
              <a:rPr lang="en-US" sz="1510" spc="148" dirty="0">
                <a:solidFill>
                  <a:srgbClr val="010101"/>
                </a:solidFill>
                <a:latin typeface="Montserrat Light Bold"/>
                <a:ea typeface="Montserrat Light Bold"/>
                <a:cs typeface="Montserrat Light Bold"/>
                <a:sym typeface="Montserrat Light Bold"/>
              </a:rPr>
              <a:t>We enter this work with intention, authenticity and vulnerability.</a:t>
            </a:r>
          </a:p>
          <a:p>
            <a:pPr algn="ctr">
              <a:lnSpc>
                <a:spcPts val="2084"/>
              </a:lnSpc>
            </a:pPr>
            <a:endParaRPr lang="en-US" sz="1510" spc="148" dirty="0">
              <a:solidFill>
                <a:srgbClr val="010101"/>
              </a:solidFill>
              <a:latin typeface="Montserrat Light Bold"/>
              <a:ea typeface="Montserrat Light Bold"/>
              <a:cs typeface="Montserrat Light Bold"/>
              <a:sym typeface="Montserrat Light Bold"/>
            </a:endParaRPr>
          </a:p>
          <a:p>
            <a:pPr algn="ctr">
              <a:lnSpc>
                <a:spcPts val="2084"/>
              </a:lnSpc>
            </a:pPr>
            <a:r>
              <a:rPr lang="en-US" sz="1510" spc="148" dirty="0">
                <a:solidFill>
                  <a:srgbClr val="010101"/>
                </a:solidFill>
                <a:latin typeface="Montserrat Light Bold"/>
                <a:ea typeface="Montserrat Light Bold"/>
                <a:cs typeface="Montserrat Light Bold"/>
                <a:sym typeface="Montserrat Light Bold"/>
              </a:rPr>
              <a:t>We do not expect to have all the answers</a:t>
            </a:r>
          </a:p>
          <a:p>
            <a:pPr algn="ctr">
              <a:lnSpc>
                <a:spcPts val="2084"/>
              </a:lnSpc>
            </a:pPr>
            <a:endParaRPr lang="en-US" sz="1510" spc="148" dirty="0">
              <a:solidFill>
                <a:srgbClr val="010101"/>
              </a:solidFill>
              <a:latin typeface="Montserrat Light Bold"/>
              <a:ea typeface="Montserrat Light Bold"/>
              <a:cs typeface="Montserrat Light Bold"/>
              <a:sym typeface="Montserrat Light Bold"/>
            </a:endParaRPr>
          </a:p>
          <a:p>
            <a:pPr marL="0" lvl="0" indent="0" algn="ctr">
              <a:lnSpc>
                <a:spcPts val="2084"/>
              </a:lnSpc>
              <a:spcBef>
                <a:spcPct val="0"/>
              </a:spcBef>
            </a:pPr>
            <a:r>
              <a:rPr lang="en-US" sz="1510" spc="148" dirty="0">
                <a:solidFill>
                  <a:srgbClr val="010101"/>
                </a:solidFill>
                <a:latin typeface="Montserrat Light Bold"/>
                <a:ea typeface="Montserrat Light Bold"/>
                <a:cs typeface="Montserrat Light Bold"/>
                <a:sym typeface="Montserrat Light Bold"/>
              </a:rPr>
              <a:t>Acknowledge the deep roots of restorative practices throughout indigenous communities for centuries.</a:t>
            </a:r>
          </a:p>
        </p:txBody>
      </p:sp>
      <p:sp>
        <p:nvSpPr>
          <p:cNvPr id="34" name="TextBox 34"/>
          <p:cNvSpPr txBox="1"/>
          <p:nvPr/>
        </p:nvSpPr>
        <p:spPr>
          <a:xfrm>
            <a:off x="6036135" y="4927034"/>
            <a:ext cx="2722103" cy="1346522"/>
          </a:xfrm>
          <a:prstGeom prst="rect">
            <a:avLst/>
          </a:prstGeom>
        </p:spPr>
        <p:txBody>
          <a:bodyPr lIns="0" tIns="0" rIns="0" bIns="0" rtlCol="0" anchor="t">
            <a:spAutoFit/>
          </a:bodyPr>
          <a:lstStyle/>
          <a:p>
            <a:pPr marL="0" lvl="0" indent="0" algn="ctr">
              <a:lnSpc>
                <a:spcPts val="2084"/>
              </a:lnSpc>
              <a:spcBef>
                <a:spcPct val="0"/>
              </a:spcBef>
            </a:pPr>
            <a:r>
              <a:rPr lang="en-US" sz="1510" spc="148" dirty="0">
                <a:solidFill>
                  <a:srgbClr val="010101"/>
                </a:solidFill>
                <a:latin typeface="Montserrat Light Bold"/>
                <a:ea typeface="Montserrat Light Bold"/>
                <a:cs typeface="Montserrat Light Bold"/>
                <a:sym typeface="Montserrat Light Bold"/>
              </a:rPr>
              <a:t>We cannot guarantee safety, but we want to strive to build a container of community.</a:t>
            </a:r>
          </a:p>
        </p:txBody>
      </p:sp>
      <p:sp>
        <p:nvSpPr>
          <p:cNvPr id="35" name="TextBox 35"/>
          <p:cNvSpPr txBox="1"/>
          <p:nvPr/>
        </p:nvSpPr>
        <p:spPr>
          <a:xfrm>
            <a:off x="9445609" y="4944298"/>
            <a:ext cx="2722103" cy="1851422"/>
          </a:xfrm>
          <a:prstGeom prst="rect">
            <a:avLst/>
          </a:prstGeom>
        </p:spPr>
        <p:txBody>
          <a:bodyPr lIns="0" tIns="0" rIns="0" bIns="0" rtlCol="0" anchor="t">
            <a:spAutoFit/>
          </a:bodyPr>
          <a:lstStyle/>
          <a:p>
            <a:pPr algn="ctr">
              <a:lnSpc>
                <a:spcPts val="2084"/>
              </a:lnSpc>
            </a:pPr>
            <a:r>
              <a:rPr lang="en-US" sz="1510" spc="148" dirty="0">
                <a:solidFill>
                  <a:srgbClr val="010101"/>
                </a:solidFill>
                <a:latin typeface="Montserrat Light Bold"/>
                <a:ea typeface="Montserrat Light Bold"/>
                <a:cs typeface="Montserrat Light Bold"/>
                <a:sym typeface="Montserrat Light Bold"/>
              </a:rPr>
              <a:t>Survivors have diverse perspectives </a:t>
            </a:r>
          </a:p>
          <a:p>
            <a:pPr algn="ctr">
              <a:lnSpc>
                <a:spcPts val="2084"/>
              </a:lnSpc>
            </a:pPr>
            <a:endParaRPr lang="en-US" sz="1510" spc="148" dirty="0">
              <a:solidFill>
                <a:srgbClr val="010101"/>
              </a:solidFill>
              <a:latin typeface="Montserrat Light Bold"/>
              <a:ea typeface="Montserrat Light Bold"/>
              <a:cs typeface="Montserrat Light Bold"/>
              <a:sym typeface="Montserrat Light Bold"/>
            </a:endParaRPr>
          </a:p>
          <a:p>
            <a:pPr marL="0" lvl="0" indent="0" algn="ctr">
              <a:lnSpc>
                <a:spcPts val="2084"/>
              </a:lnSpc>
              <a:spcBef>
                <a:spcPct val="0"/>
              </a:spcBef>
            </a:pPr>
            <a:r>
              <a:rPr lang="en-US" sz="1510" spc="148" dirty="0">
                <a:solidFill>
                  <a:srgbClr val="010101"/>
                </a:solidFill>
                <a:latin typeface="Montserrat Light Bold"/>
                <a:ea typeface="Montserrat Light Bold"/>
                <a:cs typeface="Montserrat Light Bold"/>
                <a:sym typeface="Montserrat Light Bold"/>
              </a:rPr>
              <a:t>We may not all agree, but we can learn from each others’ perspectives.</a:t>
            </a:r>
          </a:p>
        </p:txBody>
      </p:sp>
      <p:sp>
        <p:nvSpPr>
          <p:cNvPr id="36" name="TextBox 36"/>
          <p:cNvSpPr txBox="1"/>
          <p:nvPr/>
        </p:nvSpPr>
        <p:spPr>
          <a:xfrm>
            <a:off x="12906986" y="4937113"/>
            <a:ext cx="2684100" cy="3525035"/>
          </a:xfrm>
          <a:prstGeom prst="rect">
            <a:avLst/>
          </a:prstGeom>
        </p:spPr>
        <p:txBody>
          <a:bodyPr lIns="0" tIns="0" rIns="0" bIns="0" rtlCol="0" anchor="t">
            <a:spAutoFit/>
          </a:bodyPr>
          <a:lstStyle/>
          <a:p>
            <a:pPr algn="ctr">
              <a:lnSpc>
                <a:spcPts val="2252"/>
              </a:lnSpc>
            </a:pPr>
            <a:r>
              <a:rPr lang="en-US" sz="1632" spc="159" dirty="0">
                <a:solidFill>
                  <a:srgbClr val="010101"/>
                </a:solidFill>
                <a:latin typeface="Montserrat Light Bold"/>
                <a:ea typeface="Montserrat Light Bold"/>
                <a:cs typeface="Montserrat Light Bold"/>
                <a:sym typeface="Montserrat Light Bold"/>
              </a:rPr>
              <a:t>Learning tools to advocate for the kinds of justice we hope to create.</a:t>
            </a:r>
          </a:p>
          <a:p>
            <a:pPr algn="ctr">
              <a:lnSpc>
                <a:spcPts val="2252"/>
              </a:lnSpc>
            </a:pPr>
            <a:endParaRPr lang="en-US" sz="1632" spc="159" dirty="0">
              <a:solidFill>
                <a:srgbClr val="010101"/>
              </a:solidFill>
              <a:latin typeface="Montserrat Light Bold"/>
              <a:ea typeface="Montserrat Light Bold"/>
              <a:cs typeface="Montserrat Light Bold"/>
              <a:sym typeface="Montserrat Light Bold"/>
            </a:endParaRPr>
          </a:p>
          <a:p>
            <a:pPr marL="0" lvl="0" indent="0" algn="ctr">
              <a:lnSpc>
                <a:spcPts val="2252"/>
              </a:lnSpc>
              <a:spcBef>
                <a:spcPct val="0"/>
              </a:spcBef>
            </a:pPr>
            <a:r>
              <a:rPr lang="en-US" sz="1632" spc="159" dirty="0">
                <a:solidFill>
                  <a:srgbClr val="010101"/>
                </a:solidFill>
                <a:latin typeface="Montserrat Light Bold"/>
                <a:ea typeface="Montserrat Light Bold"/>
                <a:cs typeface="Montserrat Light Bold"/>
                <a:sym typeface="Montserrat Light Bold"/>
              </a:rPr>
              <a:t>Justice does not look the same to all of us. How can we work together to overcome carceral punishment hand harm?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en-US" dirty="0"/>
          </a:p>
        </p:txBody>
      </p:sp>
      <p:sp>
        <p:nvSpPr>
          <p:cNvPr id="3" name="Freeform 3"/>
          <p:cNvSpPr/>
          <p:nvPr/>
        </p:nvSpPr>
        <p:spPr>
          <a:xfrm rot="2925483">
            <a:off x="5978889" y="4633519"/>
            <a:ext cx="15026802" cy="1591351"/>
          </a:xfrm>
          <a:custGeom>
            <a:avLst/>
            <a:gdLst/>
            <a:ahLst/>
            <a:cxnLst/>
            <a:rect l="l" t="t" r="r" b="b"/>
            <a:pathLst>
              <a:path w="15026802" h="1591351">
                <a:moveTo>
                  <a:pt x="0" y="0"/>
                </a:moveTo>
                <a:lnTo>
                  <a:pt x="15026802" y="0"/>
                </a:lnTo>
                <a:lnTo>
                  <a:pt x="15026802" y="1591350"/>
                </a:lnTo>
                <a:lnTo>
                  <a:pt x="0" y="1591350"/>
                </a:lnTo>
                <a:lnTo>
                  <a:pt x="0" y="0"/>
                </a:lnTo>
                <a:close/>
              </a:path>
            </a:pathLst>
          </a:custGeom>
          <a:blipFill>
            <a:blip r:embed="rId3"/>
            <a:stretch>
              <a:fillRect t="-86495"/>
            </a:stretch>
          </a:blipFill>
        </p:spPr>
        <p:txBody>
          <a:bodyPr/>
          <a:lstStyle/>
          <a:p>
            <a:endParaRPr lang="en-US" dirty="0"/>
          </a:p>
        </p:txBody>
      </p:sp>
      <p:grpSp>
        <p:nvGrpSpPr>
          <p:cNvPr id="4" name="Group 4"/>
          <p:cNvGrpSpPr/>
          <p:nvPr/>
        </p:nvGrpSpPr>
        <p:grpSpPr>
          <a:xfrm>
            <a:off x="-3950263" y="803081"/>
            <a:ext cx="15859325" cy="2258023"/>
            <a:chOff x="0" y="0"/>
            <a:chExt cx="1537211" cy="218865"/>
          </a:xfrm>
        </p:grpSpPr>
        <p:sp>
          <p:nvSpPr>
            <p:cNvPr id="5" name="Freeform 5"/>
            <p:cNvSpPr/>
            <p:nvPr/>
          </p:nvSpPr>
          <p:spPr>
            <a:xfrm>
              <a:off x="0" y="0"/>
              <a:ext cx="1537211" cy="218865"/>
            </a:xfrm>
            <a:custGeom>
              <a:avLst/>
              <a:gdLst/>
              <a:ahLst/>
              <a:cxnLst/>
              <a:rect l="l" t="t" r="r" b="b"/>
              <a:pathLst>
                <a:path w="1537211" h="218865">
                  <a:moveTo>
                    <a:pt x="1334011" y="0"/>
                  </a:moveTo>
                  <a:lnTo>
                    <a:pt x="0" y="0"/>
                  </a:lnTo>
                  <a:lnTo>
                    <a:pt x="203200" y="218865"/>
                  </a:lnTo>
                  <a:lnTo>
                    <a:pt x="1537211" y="218865"/>
                  </a:lnTo>
                  <a:lnTo>
                    <a:pt x="1334011" y="0"/>
                  </a:lnTo>
                  <a:close/>
                </a:path>
              </a:pathLst>
            </a:custGeom>
            <a:solidFill>
              <a:srgbClr val="040506"/>
            </a:solidFill>
            <a:ln cap="sq">
              <a:noFill/>
              <a:prstDash val="solid"/>
              <a:miter/>
            </a:ln>
          </p:spPr>
          <p:txBody>
            <a:bodyPr/>
            <a:lstStyle/>
            <a:p>
              <a:endParaRPr lang="en-US" dirty="0"/>
            </a:p>
          </p:txBody>
        </p:sp>
        <p:sp>
          <p:nvSpPr>
            <p:cNvPr id="6" name="TextBox 6"/>
            <p:cNvSpPr txBox="1"/>
            <p:nvPr/>
          </p:nvSpPr>
          <p:spPr>
            <a:xfrm>
              <a:off x="101600" y="-19050"/>
              <a:ext cx="1334011" cy="237915"/>
            </a:xfrm>
            <a:prstGeom prst="rect">
              <a:avLst/>
            </a:prstGeom>
          </p:spPr>
          <p:txBody>
            <a:bodyPr lIns="50800" tIns="50800" rIns="50800" bIns="50800" rtlCol="0" anchor="ctr"/>
            <a:lstStyle/>
            <a:p>
              <a:pPr marL="0" lvl="0" indent="0" algn="ctr">
                <a:lnSpc>
                  <a:spcPts val="2859"/>
                </a:lnSpc>
                <a:spcBef>
                  <a:spcPct val="0"/>
                </a:spcBef>
              </a:pPr>
              <a:endParaRPr dirty="0"/>
            </a:p>
          </p:txBody>
        </p:sp>
      </p:grpSp>
      <p:sp>
        <p:nvSpPr>
          <p:cNvPr id="8" name="TextBox 8"/>
          <p:cNvSpPr txBox="1"/>
          <p:nvPr/>
        </p:nvSpPr>
        <p:spPr>
          <a:xfrm>
            <a:off x="457201" y="1304859"/>
            <a:ext cx="10981208" cy="2326984"/>
          </a:xfrm>
          <a:prstGeom prst="rect">
            <a:avLst/>
          </a:prstGeom>
        </p:spPr>
        <p:txBody>
          <a:bodyPr wrap="square" lIns="0" tIns="0" rIns="0" bIns="0" rtlCol="0" anchor="t">
            <a:spAutoFit/>
          </a:bodyPr>
          <a:lstStyle/>
          <a:p>
            <a:pPr algn="ctr">
              <a:lnSpc>
                <a:spcPts val="9286"/>
              </a:lnSpc>
              <a:spcBef>
                <a:spcPct val="0"/>
              </a:spcBef>
            </a:pPr>
            <a:r>
              <a:rPr lang="en-US" sz="7200" spc="37" dirty="0">
                <a:solidFill>
                  <a:srgbClr val="FFFFFF"/>
                </a:solidFill>
                <a:latin typeface="Archivo Black"/>
                <a:ea typeface="Archivo Black"/>
                <a:cs typeface="Archivo Black"/>
                <a:sym typeface="Archivo Black"/>
              </a:rPr>
              <a:t>LEARNING GOALS</a:t>
            </a:r>
          </a:p>
          <a:p>
            <a:pPr marL="0" lvl="0" indent="0" algn="ctr">
              <a:lnSpc>
                <a:spcPts val="9286"/>
              </a:lnSpc>
              <a:spcBef>
                <a:spcPct val="0"/>
              </a:spcBef>
            </a:pPr>
            <a:endParaRPr lang="en-US" sz="6729" u="none" strike="noStrike" dirty="0">
              <a:solidFill>
                <a:srgbClr val="FFFFFF"/>
              </a:solidFill>
              <a:latin typeface="Archivo Black"/>
              <a:ea typeface="Archivo Black"/>
              <a:cs typeface="Archivo Black"/>
              <a:sym typeface="Archivo Black"/>
            </a:endParaRPr>
          </a:p>
        </p:txBody>
      </p:sp>
      <p:sp>
        <p:nvSpPr>
          <p:cNvPr id="9" name="TextBox 9"/>
          <p:cNvSpPr txBox="1"/>
          <p:nvPr/>
        </p:nvSpPr>
        <p:spPr>
          <a:xfrm>
            <a:off x="76200" y="3667647"/>
            <a:ext cx="17602200" cy="5945028"/>
          </a:xfrm>
          <a:prstGeom prst="rect">
            <a:avLst/>
          </a:prstGeom>
        </p:spPr>
        <p:txBody>
          <a:bodyPr wrap="square" lIns="0" tIns="0" rIns="0" bIns="0" rtlCol="0" anchor="t">
            <a:spAutoFit/>
          </a:bodyPr>
          <a:lstStyle/>
          <a:p>
            <a:pPr algn="l">
              <a:lnSpc>
                <a:spcPts val="3779"/>
              </a:lnSpc>
            </a:pPr>
            <a:r>
              <a:rPr lang="en-US" sz="3200" spc="268" dirty="0">
                <a:solidFill>
                  <a:srgbClr val="231F20"/>
                </a:solidFill>
                <a:latin typeface="Montserrat Light Bold"/>
                <a:ea typeface="Montserrat Light Bold"/>
                <a:cs typeface="Montserrat Light Bold"/>
                <a:sym typeface="Montserrat Light Bold"/>
              </a:rPr>
              <a:t>(1) Grow in confidence to discuss Restorative (RJ)  in your own voice and your own words</a:t>
            </a:r>
          </a:p>
          <a:p>
            <a:pPr algn="l">
              <a:lnSpc>
                <a:spcPts val="3779"/>
              </a:lnSpc>
            </a:pPr>
            <a:r>
              <a:rPr lang="en-US" sz="3200" spc="268" dirty="0">
                <a:solidFill>
                  <a:srgbClr val="231F20"/>
                </a:solidFill>
                <a:latin typeface="Montserrat Light Bold"/>
                <a:ea typeface="Montserrat Light Bold"/>
                <a:cs typeface="Montserrat Light Bold"/>
                <a:sym typeface="Montserrat Light Bold"/>
              </a:rPr>
              <a:t>(2) Have as many individual conversations as you can about RJ in the next 6 months</a:t>
            </a:r>
          </a:p>
          <a:p>
            <a:pPr algn="l">
              <a:lnSpc>
                <a:spcPts val="3779"/>
              </a:lnSpc>
            </a:pPr>
            <a:r>
              <a:rPr lang="en-US" sz="3200" spc="268" dirty="0">
                <a:solidFill>
                  <a:srgbClr val="231F20"/>
                </a:solidFill>
                <a:latin typeface="Montserrat Light Bold"/>
                <a:ea typeface="Montserrat Light Bold"/>
                <a:cs typeface="Montserrat Light Bold"/>
                <a:sym typeface="Montserrat Light Bold"/>
              </a:rPr>
              <a:t>(3) Train your own organization about RJ and human trafficking in the next 3 months</a:t>
            </a:r>
          </a:p>
          <a:p>
            <a:pPr algn="l">
              <a:lnSpc>
                <a:spcPts val="3779"/>
              </a:lnSpc>
            </a:pPr>
            <a:r>
              <a:rPr lang="en-US" sz="3200" spc="268" dirty="0">
                <a:solidFill>
                  <a:srgbClr val="231F20"/>
                </a:solidFill>
                <a:latin typeface="Montserrat Light Bold"/>
                <a:ea typeface="Montserrat Light Bold"/>
                <a:cs typeface="Montserrat Light Bold"/>
                <a:sym typeface="Montserrat Light Bold"/>
              </a:rPr>
              <a:t>(4) Educate and empower individuals to understand alternative pathways to justice beyond Criminal Justice System (CJS)</a:t>
            </a:r>
          </a:p>
          <a:p>
            <a:pPr algn="l">
              <a:lnSpc>
                <a:spcPts val="3779"/>
              </a:lnSpc>
            </a:pPr>
            <a:r>
              <a:rPr lang="en-US" sz="3200" spc="268" dirty="0">
                <a:solidFill>
                  <a:srgbClr val="231F20"/>
                </a:solidFill>
                <a:latin typeface="Montserrat Light Bold"/>
                <a:ea typeface="Montserrat Light Bold"/>
                <a:cs typeface="Montserrat Light Bold"/>
                <a:sym typeface="Montserrat Light Bold"/>
              </a:rPr>
              <a:t>(5) Understand LA County &amp; CA state legislative process + Get feedback about how to strengthen advocacy for alternative pathways to justice at the regional and state level</a:t>
            </a:r>
          </a:p>
          <a:p>
            <a:pPr algn="ctr">
              <a:lnSpc>
                <a:spcPts val="3705"/>
              </a:lnSpc>
              <a:spcBef>
                <a:spcPct val="0"/>
              </a:spcBef>
            </a:pPr>
            <a:endParaRPr lang="en-US" sz="2850" spc="279" dirty="0">
              <a:solidFill>
                <a:srgbClr val="000000"/>
              </a:solidFill>
              <a:latin typeface="Montserrat Light Bold"/>
              <a:ea typeface="Montserrat Light Bold"/>
              <a:cs typeface="Montserrat Light Bold"/>
              <a:sym typeface="Montserrat Light Bold"/>
            </a:endParaRPr>
          </a:p>
        </p:txBody>
      </p:sp>
    </p:spTree>
    <p:extLst>
      <p:ext uri="{BB962C8B-B14F-4D97-AF65-F5344CB8AC3E}">
        <p14:creationId xmlns:p14="http://schemas.microsoft.com/office/powerpoint/2010/main" val="3421374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915" y="-1905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en-US" dirty="0"/>
          </a:p>
        </p:txBody>
      </p:sp>
      <p:sp>
        <p:nvSpPr>
          <p:cNvPr id="3" name="Freeform 3"/>
          <p:cNvSpPr/>
          <p:nvPr/>
        </p:nvSpPr>
        <p:spPr>
          <a:xfrm rot="2925483">
            <a:off x="5978889" y="4633519"/>
            <a:ext cx="15026802" cy="1591351"/>
          </a:xfrm>
          <a:custGeom>
            <a:avLst/>
            <a:gdLst/>
            <a:ahLst/>
            <a:cxnLst/>
            <a:rect l="l" t="t" r="r" b="b"/>
            <a:pathLst>
              <a:path w="15026802" h="1591351">
                <a:moveTo>
                  <a:pt x="0" y="0"/>
                </a:moveTo>
                <a:lnTo>
                  <a:pt x="15026802" y="0"/>
                </a:lnTo>
                <a:lnTo>
                  <a:pt x="15026802" y="1591350"/>
                </a:lnTo>
                <a:lnTo>
                  <a:pt x="0" y="1591350"/>
                </a:lnTo>
                <a:lnTo>
                  <a:pt x="0" y="0"/>
                </a:lnTo>
                <a:close/>
              </a:path>
            </a:pathLst>
          </a:custGeom>
          <a:blipFill>
            <a:blip r:embed="rId3"/>
            <a:stretch>
              <a:fillRect t="-86495"/>
            </a:stretch>
          </a:blipFill>
        </p:spPr>
        <p:txBody>
          <a:bodyPr/>
          <a:lstStyle/>
          <a:p>
            <a:endParaRPr lang="en-US" dirty="0"/>
          </a:p>
        </p:txBody>
      </p:sp>
      <p:grpSp>
        <p:nvGrpSpPr>
          <p:cNvPr id="8" name="Group 8"/>
          <p:cNvGrpSpPr/>
          <p:nvPr/>
        </p:nvGrpSpPr>
        <p:grpSpPr>
          <a:xfrm>
            <a:off x="914400" y="5067300"/>
            <a:ext cx="4572000" cy="338713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0506"/>
            </a:solidFill>
          </p:spPr>
          <p:txBody>
            <a:bodyPr/>
            <a:lstStyle/>
            <a:p>
              <a:endParaRPr lang="en-US" dirty="0"/>
            </a:p>
          </p:txBody>
        </p:sp>
        <p:sp>
          <p:nvSpPr>
            <p:cNvPr id="10" name="TextBox 10"/>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dirty="0"/>
            </a:p>
          </p:txBody>
        </p:sp>
      </p:grpSp>
      <p:sp>
        <p:nvSpPr>
          <p:cNvPr id="11" name="Freeform 11"/>
          <p:cNvSpPr/>
          <p:nvPr/>
        </p:nvSpPr>
        <p:spPr>
          <a:xfrm>
            <a:off x="2122031" y="6056298"/>
            <a:ext cx="1905000" cy="990600"/>
          </a:xfrm>
          <a:custGeom>
            <a:avLst/>
            <a:gdLst/>
            <a:ahLst/>
            <a:cxnLst/>
            <a:rect l="l" t="t" r="r" b="b"/>
            <a:pathLst>
              <a:path w="1043208" h="1029931">
                <a:moveTo>
                  <a:pt x="0" y="0"/>
                </a:moveTo>
                <a:lnTo>
                  <a:pt x="1043208" y="0"/>
                </a:lnTo>
                <a:lnTo>
                  <a:pt x="1043208" y="1029931"/>
                </a:lnTo>
                <a:lnTo>
                  <a:pt x="0" y="10299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grpSp>
        <p:nvGrpSpPr>
          <p:cNvPr id="12" name="Group 12"/>
          <p:cNvGrpSpPr/>
          <p:nvPr/>
        </p:nvGrpSpPr>
        <p:grpSpPr>
          <a:xfrm>
            <a:off x="-3950263" y="803081"/>
            <a:ext cx="15859325" cy="2258023"/>
            <a:chOff x="0" y="0"/>
            <a:chExt cx="1537211" cy="218865"/>
          </a:xfrm>
        </p:grpSpPr>
        <p:sp>
          <p:nvSpPr>
            <p:cNvPr id="13" name="Freeform 13"/>
            <p:cNvSpPr/>
            <p:nvPr/>
          </p:nvSpPr>
          <p:spPr>
            <a:xfrm>
              <a:off x="0" y="0"/>
              <a:ext cx="1537211" cy="218865"/>
            </a:xfrm>
            <a:custGeom>
              <a:avLst/>
              <a:gdLst/>
              <a:ahLst/>
              <a:cxnLst/>
              <a:rect l="l" t="t" r="r" b="b"/>
              <a:pathLst>
                <a:path w="1537211" h="218865">
                  <a:moveTo>
                    <a:pt x="1334011" y="0"/>
                  </a:moveTo>
                  <a:lnTo>
                    <a:pt x="0" y="0"/>
                  </a:lnTo>
                  <a:lnTo>
                    <a:pt x="203200" y="218865"/>
                  </a:lnTo>
                  <a:lnTo>
                    <a:pt x="1537211" y="218865"/>
                  </a:lnTo>
                  <a:lnTo>
                    <a:pt x="1334011" y="0"/>
                  </a:lnTo>
                  <a:close/>
                </a:path>
              </a:pathLst>
            </a:custGeom>
            <a:solidFill>
              <a:srgbClr val="040506"/>
            </a:solidFill>
            <a:ln cap="sq">
              <a:noFill/>
              <a:prstDash val="solid"/>
              <a:miter/>
            </a:ln>
          </p:spPr>
          <p:txBody>
            <a:bodyPr/>
            <a:lstStyle/>
            <a:p>
              <a:endParaRPr lang="en-US" dirty="0"/>
            </a:p>
          </p:txBody>
        </p:sp>
        <p:sp>
          <p:nvSpPr>
            <p:cNvPr id="14" name="TextBox 14"/>
            <p:cNvSpPr txBox="1"/>
            <p:nvPr/>
          </p:nvSpPr>
          <p:spPr>
            <a:xfrm>
              <a:off x="101600" y="-19050"/>
              <a:ext cx="1334011" cy="237915"/>
            </a:xfrm>
            <a:prstGeom prst="rect">
              <a:avLst/>
            </a:prstGeom>
          </p:spPr>
          <p:txBody>
            <a:bodyPr lIns="50800" tIns="50800" rIns="50800" bIns="50800" rtlCol="0" anchor="ctr"/>
            <a:lstStyle/>
            <a:p>
              <a:pPr marL="0" lvl="0" indent="0" algn="ctr">
                <a:lnSpc>
                  <a:spcPts val="2859"/>
                </a:lnSpc>
                <a:spcBef>
                  <a:spcPct val="0"/>
                </a:spcBef>
              </a:pPr>
              <a:endParaRPr dirty="0"/>
            </a:p>
          </p:txBody>
        </p:sp>
      </p:grpSp>
      <p:sp>
        <p:nvSpPr>
          <p:cNvPr id="17" name="TextBox 17"/>
          <p:cNvSpPr txBox="1"/>
          <p:nvPr/>
        </p:nvSpPr>
        <p:spPr>
          <a:xfrm>
            <a:off x="2122031" y="1304859"/>
            <a:ext cx="7416941" cy="1132046"/>
          </a:xfrm>
          <a:prstGeom prst="rect">
            <a:avLst/>
          </a:prstGeom>
        </p:spPr>
        <p:txBody>
          <a:bodyPr lIns="0" tIns="0" rIns="0" bIns="0" rtlCol="0" anchor="t">
            <a:spAutoFit/>
          </a:bodyPr>
          <a:lstStyle/>
          <a:p>
            <a:pPr marL="0" lvl="0" indent="0" algn="ctr">
              <a:lnSpc>
                <a:spcPts val="9286"/>
              </a:lnSpc>
              <a:spcBef>
                <a:spcPct val="0"/>
              </a:spcBef>
            </a:pPr>
            <a:r>
              <a:rPr lang="en-US" sz="6729" dirty="0">
                <a:solidFill>
                  <a:srgbClr val="FFFFFF"/>
                </a:solidFill>
                <a:latin typeface="Archivo Black"/>
                <a:ea typeface="Archivo Black"/>
                <a:cs typeface="Archivo Black"/>
                <a:sym typeface="Archivo Black"/>
              </a:rPr>
              <a:t> POLLING</a:t>
            </a:r>
          </a:p>
        </p:txBody>
      </p:sp>
      <p:sp>
        <p:nvSpPr>
          <p:cNvPr id="19" name="TextBox 18">
            <a:extLst>
              <a:ext uri="{FF2B5EF4-FFF2-40B4-BE49-F238E27FC236}">
                <a16:creationId xmlns:a16="http://schemas.microsoft.com/office/drawing/2014/main" id="{1F2EB37D-4515-F1E7-989D-F0576DFA5C80}"/>
              </a:ext>
            </a:extLst>
          </p:cNvPr>
          <p:cNvSpPr txBox="1"/>
          <p:nvPr/>
        </p:nvSpPr>
        <p:spPr>
          <a:xfrm>
            <a:off x="4114800" y="3162300"/>
            <a:ext cx="11879725" cy="1107996"/>
          </a:xfrm>
          <a:prstGeom prst="rect">
            <a:avLst/>
          </a:prstGeom>
          <a:noFill/>
        </p:spPr>
        <p:txBody>
          <a:bodyPr wrap="square">
            <a:spAutoFit/>
          </a:bodyPr>
          <a:lstStyle/>
          <a:p>
            <a:r>
              <a:rPr lang="en-US" sz="6600" b="1" dirty="0">
                <a:solidFill>
                  <a:schemeClr val="bg1"/>
                </a:solidFill>
                <a:latin typeface="Metric Regular"/>
              </a:rPr>
              <a:t>Pollev.com/stephanierichard713</a:t>
            </a:r>
            <a:endParaRPr lang="en-US" sz="6600" dirty="0"/>
          </a:p>
        </p:txBody>
      </p:sp>
      <p:pic>
        <p:nvPicPr>
          <p:cNvPr id="21" name="Picture 20" descr="A qr code on a white background&#10;&#10;Description automatically generated">
            <a:extLst>
              <a:ext uri="{FF2B5EF4-FFF2-40B4-BE49-F238E27FC236}">
                <a16:creationId xmlns:a16="http://schemas.microsoft.com/office/drawing/2014/main" id="{F411B704-E612-D97B-E94B-32DA10A027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20200" y="5067300"/>
            <a:ext cx="2857500" cy="2857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7780000" cy="9779000"/>
          </a:xfrm>
          <a:prstGeom prst="rect">
            <a:avLst/>
          </a:prstGeom>
        </p:spPr>
      </p:pic>
    </p:spTree>
    <p:extLst>
      <p:ext uri="{BB962C8B-B14F-4D97-AF65-F5344CB8AC3E}">
        <p14:creationId xmlns:p14="http://schemas.microsoft.com/office/powerpoint/2010/main" val="1814939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7780000" cy="9779000"/>
          </a:xfrm>
          <a:prstGeom prst="rect">
            <a:avLst/>
          </a:prstGeom>
        </p:spPr>
      </p:pic>
    </p:spTree>
    <p:extLst>
      <p:ext uri="{BB962C8B-B14F-4D97-AF65-F5344CB8AC3E}">
        <p14:creationId xmlns:p14="http://schemas.microsoft.com/office/powerpoint/2010/main" val="33426206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0f917a5b-93f2-4069-9336-d0606a72d7df"/>
</p:tagLst>
</file>

<file path=ppt/tags/tag10.xml><?xml version="1.0" encoding="utf-8"?>
<p:tagLst xmlns:a="http://schemas.openxmlformats.org/drawingml/2006/main" xmlns:r="http://schemas.openxmlformats.org/officeDocument/2006/relationships" xmlns:p="http://schemas.openxmlformats.org/presentationml/2006/main">
  <p:tag name="__PE_POLL_EMBED_ID" val="20e0fdef-e15e-411e-9fc2-60d49f667817"/>
</p:tagLst>
</file>

<file path=ppt/tags/tag11.xml><?xml version="1.0" encoding="utf-8"?>
<p:tagLst xmlns:a="http://schemas.openxmlformats.org/drawingml/2006/main" xmlns:r="http://schemas.openxmlformats.org/officeDocument/2006/relationships" xmlns:p="http://schemas.openxmlformats.org/presentationml/2006/main">
  <p:tag name="__PE_POLL_EMBED_ID" val="133d8761-a87c-48ff-b812-7c0528b3c5b5"/>
</p:tagLst>
</file>

<file path=ppt/tags/tag2.xml><?xml version="1.0" encoding="utf-8"?>
<p:tagLst xmlns:a="http://schemas.openxmlformats.org/drawingml/2006/main" xmlns:r="http://schemas.openxmlformats.org/officeDocument/2006/relationships" xmlns:p="http://schemas.openxmlformats.org/presentationml/2006/main">
  <p:tag name="__PE_POLL_EMBED_ID" val="a4f4438e-dd7d-4870-a623-b72ed49dd3ce"/>
</p:tagLst>
</file>

<file path=ppt/tags/tag3.xml><?xml version="1.0" encoding="utf-8"?>
<p:tagLst xmlns:a="http://schemas.openxmlformats.org/drawingml/2006/main" xmlns:r="http://schemas.openxmlformats.org/officeDocument/2006/relationships" xmlns:p="http://schemas.openxmlformats.org/presentationml/2006/main">
  <p:tag name="__PE_POLL_EMBED_ID" val="874240a3-4692-482f-aca1-5f108205f716"/>
</p:tagLst>
</file>

<file path=ppt/tags/tag4.xml><?xml version="1.0" encoding="utf-8"?>
<p:tagLst xmlns:a="http://schemas.openxmlformats.org/drawingml/2006/main" xmlns:r="http://schemas.openxmlformats.org/officeDocument/2006/relationships" xmlns:p="http://schemas.openxmlformats.org/presentationml/2006/main">
  <p:tag name="__PE_POLL_EMBED_ID" val="1ee3c791-06f0-4a80-a327-20b2d20f5486"/>
</p:tagLst>
</file>

<file path=ppt/tags/tag5.xml><?xml version="1.0" encoding="utf-8"?>
<p:tagLst xmlns:a="http://schemas.openxmlformats.org/drawingml/2006/main" xmlns:r="http://schemas.openxmlformats.org/officeDocument/2006/relationships" xmlns:p="http://schemas.openxmlformats.org/presentationml/2006/main">
  <p:tag name="__PE_POLL_EMBED_ID" val="bb06eab5-7b33-44aa-9cdb-452fd8c28838"/>
</p:tagLst>
</file>

<file path=ppt/tags/tag6.xml><?xml version="1.0" encoding="utf-8"?>
<p:tagLst xmlns:a="http://schemas.openxmlformats.org/drawingml/2006/main" xmlns:r="http://schemas.openxmlformats.org/officeDocument/2006/relationships" xmlns:p="http://schemas.openxmlformats.org/presentationml/2006/main">
  <p:tag name="__PE_POLL_EMBED_ID" val="a949f9ad-ecf5-4424-ba2b-87cc58d9f1a3"/>
</p:tagLst>
</file>

<file path=ppt/tags/tag7.xml><?xml version="1.0" encoding="utf-8"?>
<p:tagLst xmlns:a="http://schemas.openxmlformats.org/drawingml/2006/main" xmlns:r="http://schemas.openxmlformats.org/officeDocument/2006/relationships" xmlns:p="http://schemas.openxmlformats.org/presentationml/2006/main">
  <p:tag name="__PE_POLL_EMBED_ID" val="19722500-8772-4195-b14b-79efdcd4ff46"/>
</p:tagLst>
</file>

<file path=ppt/tags/tag8.xml><?xml version="1.0" encoding="utf-8"?>
<p:tagLst xmlns:a="http://schemas.openxmlformats.org/drawingml/2006/main" xmlns:r="http://schemas.openxmlformats.org/officeDocument/2006/relationships" xmlns:p="http://schemas.openxmlformats.org/presentationml/2006/main">
  <p:tag name="__PE_POLL_EMBED_ID" val="01ad6a20-651a-4ec3-b54f-191f1c618596"/>
</p:tagLst>
</file>

<file path=ppt/tags/tag9.xml><?xml version="1.0" encoding="utf-8"?>
<p:tagLst xmlns:a="http://schemas.openxmlformats.org/drawingml/2006/main" xmlns:r="http://schemas.openxmlformats.org/officeDocument/2006/relationships" xmlns:p="http://schemas.openxmlformats.org/presentationml/2006/main">
  <p:tag name="__PE_POLL_EMBED_ID" val="d2367689-b545-4e0f-ac7d-4adaab05a2a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TotalTime>
  <Words>5444</Words>
  <Application>Microsoft Office PowerPoint</Application>
  <PresentationFormat>Custom</PresentationFormat>
  <Paragraphs>544</Paragraphs>
  <Slides>44</Slides>
  <Notes>34</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44</vt:i4>
      </vt:variant>
    </vt:vector>
  </HeadingPairs>
  <TitlesOfParts>
    <vt:vector size="60" baseType="lpstr">
      <vt:lpstr>Archivo Black</vt:lpstr>
      <vt:lpstr>Montserrat Light Italics</vt:lpstr>
      <vt:lpstr>Source Sans Pro</vt:lpstr>
      <vt:lpstr>Arial</vt:lpstr>
      <vt:lpstr>Montserrat Classic Bold</vt:lpstr>
      <vt:lpstr>Montserrat ExtraBold</vt:lpstr>
      <vt:lpstr>Wingdings</vt:lpstr>
      <vt:lpstr>Metric Regular</vt:lpstr>
      <vt:lpstr>Segoe UI</vt:lpstr>
      <vt:lpstr>Open Sauce</vt:lpstr>
      <vt:lpstr>Open Sauce Bold</vt:lpstr>
      <vt:lpstr>Calibri</vt:lpstr>
      <vt:lpstr>Montserrat Light</vt:lpstr>
      <vt:lpstr>Montserrat Classic</vt:lpstr>
      <vt:lpstr>Montserrat Light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RJ for SJI RJ/HT Survivor conference</dc:title>
  <dc:creator>Paloma E. Bustos</dc:creator>
  <cp:lastModifiedBy>Bustos, Paloma</cp:lastModifiedBy>
  <cp:revision>18</cp:revision>
  <dcterms:created xsi:type="dcterms:W3CDTF">2006-08-16T00:00:00Z</dcterms:created>
  <dcterms:modified xsi:type="dcterms:W3CDTF">2025-04-26T00:14:03Z</dcterms:modified>
  <dc:identifier>DAGImmyV8p4</dc:identifier>
</cp:coreProperties>
</file>